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0"/>
  </p:notesMasterIdLst>
  <p:sldIdLst>
    <p:sldId id="256" r:id="rId2"/>
    <p:sldId id="260" r:id="rId3"/>
    <p:sldId id="262" r:id="rId4"/>
    <p:sldId id="258" r:id="rId5"/>
    <p:sldId id="263" r:id="rId6"/>
    <p:sldId id="265" r:id="rId7"/>
    <p:sldId id="264" r:id="rId8"/>
    <p:sldId id="266" r:id="rId9"/>
    <p:sldId id="267" r:id="rId10"/>
    <p:sldId id="272" r:id="rId11"/>
    <p:sldId id="273" r:id="rId12"/>
    <p:sldId id="259" r:id="rId13"/>
    <p:sldId id="269" r:id="rId14"/>
    <p:sldId id="270" r:id="rId15"/>
    <p:sldId id="271" r:id="rId16"/>
    <p:sldId id="274" r:id="rId17"/>
    <p:sldId id="276" r:id="rId18"/>
    <p:sldId id="278" r:id="rId19"/>
    <p:sldId id="275" r:id="rId20"/>
    <p:sldId id="277" r:id="rId21"/>
    <p:sldId id="268" r:id="rId22"/>
    <p:sldId id="279" r:id="rId23"/>
    <p:sldId id="280" r:id="rId24"/>
    <p:sldId id="282" r:id="rId25"/>
    <p:sldId id="281" r:id="rId26"/>
    <p:sldId id="283" r:id="rId27"/>
    <p:sldId id="284" r:id="rId28"/>
    <p:sldId id="286"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105"/>
    <p:restoredTop sz="83624"/>
  </p:normalViewPr>
  <p:slideViewPr>
    <p:cSldViewPr snapToGrid="0" snapToObjects="1">
      <p:cViewPr>
        <p:scale>
          <a:sx n="204" d="100"/>
          <a:sy n="204" d="100"/>
        </p:scale>
        <p:origin x="1608" y="4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2.png>
</file>

<file path=ppt/media/image3.tiff>
</file>

<file path=ppt/media/image4.pn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5751B1-ED9A-0E41-B8C0-8B08DCDA63FB}" type="datetimeFigureOut">
              <a:rPr lang="en-US" smtClean="0"/>
              <a:t>4/22/22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D2BF4F-E3AF-5248-96A3-2078013EDC44}" type="slidenum">
              <a:rPr lang="en-US" smtClean="0"/>
              <a:t>‹#›</a:t>
            </a:fld>
            <a:endParaRPr lang="en-US"/>
          </a:p>
        </p:txBody>
      </p:sp>
    </p:spTree>
    <p:extLst>
      <p:ext uri="{BB962C8B-B14F-4D97-AF65-F5344CB8AC3E}">
        <p14:creationId xmlns:p14="http://schemas.microsoft.com/office/powerpoint/2010/main" val="1844871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1</a:t>
            </a:fld>
            <a:endParaRPr lang="en-US"/>
          </a:p>
        </p:txBody>
      </p:sp>
    </p:spTree>
    <p:extLst>
      <p:ext uri="{BB962C8B-B14F-4D97-AF65-F5344CB8AC3E}">
        <p14:creationId xmlns:p14="http://schemas.microsoft.com/office/powerpoint/2010/main" val="8468162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11</a:t>
            </a:fld>
            <a:endParaRPr lang="en-US"/>
          </a:p>
        </p:txBody>
      </p:sp>
    </p:spTree>
    <p:extLst>
      <p:ext uri="{BB962C8B-B14F-4D97-AF65-F5344CB8AC3E}">
        <p14:creationId xmlns:p14="http://schemas.microsoft.com/office/powerpoint/2010/main" val="6942186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Shell game because the fundamental issue has not gone anywhere, a model needs to be created and there needs to be some way to give assurance that the model is correct for some definition and that the actual implementation is faithful to the model. The fundamental problem is still there.</a:t>
            </a:r>
          </a:p>
          <a:p>
            <a:endParaRPr lang="en-US" dirty="0"/>
          </a:p>
          <a:p>
            <a:r>
              <a:rPr lang="en-US" dirty="0"/>
              <a:t>And there are new challenges: specifications can be complex and just as hard to write as the implementation and they use a formalism that is not always familiar leading to some common mistakes: unconstrained behavior or inconsistent specification.</a:t>
            </a:r>
          </a:p>
          <a:p>
            <a:endParaRPr lang="en-US" dirty="0"/>
          </a:p>
          <a:p>
            <a:r>
              <a:rPr lang="en-US" dirty="0"/>
              <a:t>The different though is that there are now two statements about what a component does: a specification _and_ an implementation. The tests should pass on both statements, so this differential tests over two ways to say the same thing increases assurance that what is written is what is wanted and what is generated and the proof certificate actually means something worthwhile.</a:t>
            </a:r>
          </a:p>
          <a:p>
            <a:r>
              <a:rPr lang="en-US" dirty="0"/>
              <a:t> </a:t>
            </a:r>
          </a:p>
          <a:p>
            <a:r>
              <a:rPr lang="en-US" dirty="0"/>
              <a:t>The solution is test. Again. Write tests that build assurance that the specification says what it needs to say.</a:t>
            </a:r>
          </a:p>
        </p:txBody>
      </p:sp>
      <p:sp>
        <p:nvSpPr>
          <p:cNvPr id="4" name="Slide Number Placeholder 3"/>
          <p:cNvSpPr>
            <a:spLocks noGrp="1"/>
          </p:cNvSpPr>
          <p:nvPr>
            <p:ph type="sldNum" sz="quarter" idx="5"/>
          </p:nvPr>
        </p:nvSpPr>
        <p:spPr/>
        <p:txBody>
          <a:bodyPr/>
          <a:lstStyle/>
          <a:p>
            <a:fld id="{B3D2BF4F-E3AF-5248-96A3-2078013EDC44}" type="slidenum">
              <a:rPr lang="en-US" smtClean="0"/>
              <a:t>12</a:t>
            </a:fld>
            <a:endParaRPr lang="en-US"/>
          </a:p>
        </p:txBody>
      </p:sp>
    </p:spTree>
    <p:extLst>
      <p:ext uri="{BB962C8B-B14F-4D97-AF65-F5344CB8AC3E}">
        <p14:creationId xmlns:p14="http://schemas.microsoft.com/office/powerpoint/2010/main" val="34606608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Contracts get really complicated really quickly. And it is not ever intentionally. </a:t>
            </a:r>
          </a:p>
          <a:p>
            <a:r>
              <a:rPr lang="en-US" dirty="0"/>
              <a:t>Even though a property seems easy to say, it sometimes ends up be not so easy in the specification language.</a:t>
            </a:r>
          </a:p>
          <a:p>
            <a:r>
              <a:rPr lang="en-US" dirty="0"/>
              <a:t>The contract can be as complicated, or more complicated, than the implementation.</a:t>
            </a:r>
          </a:p>
        </p:txBody>
      </p:sp>
      <p:sp>
        <p:nvSpPr>
          <p:cNvPr id="4" name="Slide Number Placeholder 3"/>
          <p:cNvSpPr>
            <a:spLocks noGrp="1"/>
          </p:cNvSpPr>
          <p:nvPr>
            <p:ph type="sldNum" sz="quarter" idx="5"/>
          </p:nvPr>
        </p:nvSpPr>
        <p:spPr/>
        <p:txBody>
          <a:bodyPr/>
          <a:lstStyle/>
          <a:p>
            <a:fld id="{B3D2BF4F-E3AF-5248-96A3-2078013EDC44}" type="slidenum">
              <a:rPr lang="en-US" smtClean="0"/>
              <a:t>13</a:t>
            </a:fld>
            <a:endParaRPr lang="en-US"/>
          </a:p>
        </p:txBody>
      </p:sp>
    </p:spTree>
    <p:extLst>
      <p:ext uri="{BB962C8B-B14F-4D97-AF65-F5344CB8AC3E}">
        <p14:creationId xmlns:p14="http://schemas.microsoft.com/office/powerpoint/2010/main" val="41884198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issues are not obvious without having that prior expertise having worked with formal reasoning.</a:t>
            </a:r>
          </a:p>
          <a:p>
            <a:endParaRPr lang="en-US" dirty="0"/>
          </a:p>
          <a:p>
            <a:r>
              <a:rPr lang="en-US" dirty="0"/>
              <a:t>No calling context ever satisfies pre-condition</a:t>
            </a:r>
          </a:p>
          <a:p>
            <a:endParaRPr lang="en-US" dirty="0"/>
          </a:p>
          <a:p>
            <a:r>
              <a:rPr lang="en-US" dirty="0"/>
              <a:t>Can be vacuously satisfied leaving anything in h unconstrained unless there is something for !f</a:t>
            </a:r>
          </a:p>
          <a:p>
            <a:endParaRPr lang="en-US" dirty="0"/>
          </a:p>
          <a:p>
            <a:r>
              <a:rPr lang="en-US" dirty="0"/>
              <a:t>Common, frustrating issue, refers to some output in the pre-state when it should be in the post-state. Statically checked for self-references but not so for others because post-state may be what is wanted!</a:t>
            </a:r>
          </a:p>
          <a:p>
            <a:endParaRPr lang="en-US" dirty="0"/>
          </a:p>
          <a:p>
            <a:r>
              <a:rPr lang="en-US" dirty="0"/>
              <a:t>Very pernicious because the ensures form a contradiction making it so anything can be proved about outputs: false =&gt; doesn’t matter because its vacuously true.</a:t>
            </a:r>
          </a:p>
          <a:p>
            <a:endParaRPr lang="en-US" dirty="0"/>
          </a:p>
          <a:p>
            <a:r>
              <a:rPr lang="en-US" dirty="0"/>
              <a:t>Again can be vacuously true if !f is not somewhere.</a:t>
            </a:r>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14</a:t>
            </a:fld>
            <a:endParaRPr lang="en-US"/>
          </a:p>
        </p:txBody>
      </p:sp>
    </p:spTree>
    <p:extLst>
      <p:ext uri="{BB962C8B-B14F-4D97-AF65-F5344CB8AC3E}">
        <p14:creationId xmlns:p14="http://schemas.microsoft.com/office/powerpoint/2010/main" val="1140390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15</a:t>
            </a:fld>
            <a:endParaRPr lang="en-US"/>
          </a:p>
        </p:txBody>
      </p:sp>
    </p:spTree>
    <p:extLst>
      <p:ext uri="{BB962C8B-B14F-4D97-AF65-F5344CB8AC3E}">
        <p14:creationId xmlns:p14="http://schemas.microsoft.com/office/powerpoint/2010/main" val="4150389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16</a:t>
            </a:fld>
            <a:endParaRPr lang="en-US"/>
          </a:p>
        </p:txBody>
      </p:sp>
    </p:spTree>
    <p:extLst>
      <p:ext uri="{BB962C8B-B14F-4D97-AF65-F5344CB8AC3E}">
        <p14:creationId xmlns:p14="http://schemas.microsoft.com/office/powerpoint/2010/main" val="12724876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Dafny</a:t>
            </a:r>
            <a:r>
              <a:rPr lang="en-US" dirty="0"/>
              <a:t> may or may not define a zero argument constructor.</a:t>
            </a:r>
          </a:p>
          <a:p>
            <a:r>
              <a:rPr lang="en-US" dirty="0"/>
              <a:t>The </a:t>
            </a:r>
            <a:r>
              <a:rPr lang="en-US" dirty="0" err="1"/>
              <a:t>Dafny</a:t>
            </a:r>
            <a:r>
              <a:rPr lang="en-US" dirty="0"/>
              <a:t> compiler though always creates a zero argument constructor.</a:t>
            </a:r>
          </a:p>
          <a:p>
            <a:r>
              <a:rPr lang="en-US" dirty="0"/>
              <a:t>“fresh” uses that zero argument constructor in the target runtime to return the new instance.</a:t>
            </a:r>
          </a:p>
          <a:p>
            <a:r>
              <a:rPr lang="en-US" dirty="0" err="1"/>
              <a:t>Dafny</a:t>
            </a:r>
            <a:r>
              <a:rPr lang="en-US" dirty="0"/>
              <a:t> only needs the contract for its reasoning and relies on no constructor.</a:t>
            </a:r>
          </a:p>
        </p:txBody>
      </p:sp>
      <p:sp>
        <p:nvSpPr>
          <p:cNvPr id="4" name="Slide Number Placeholder 3"/>
          <p:cNvSpPr>
            <a:spLocks noGrp="1"/>
          </p:cNvSpPr>
          <p:nvPr>
            <p:ph type="sldNum" sz="quarter" idx="5"/>
          </p:nvPr>
        </p:nvSpPr>
        <p:spPr/>
        <p:txBody>
          <a:bodyPr/>
          <a:lstStyle/>
          <a:p>
            <a:fld id="{B3D2BF4F-E3AF-5248-96A3-2078013EDC44}" type="slidenum">
              <a:rPr lang="en-US" smtClean="0"/>
              <a:t>17</a:t>
            </a:fld>
            <a:endParaRPr lang="en-US"/>
          </a:p>
        </p:txBody>
      </p:sp>
    </p:spTree>
    <p:extLst>
      <p:ext uri="{BB962C8B-B14F-4D97-AF65-F5344CB8AC3E}">
        <p14:creationId xmlns:p14="http://schemas.microsoft.com/office/powerpoint/2010/main" val="36469492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Dafny</a:t>
            </a:r>
            <a:r>
              <a:rPr lang="en-US" dirty="0"/>
              <a:t> may or may not define a zero argument constructor.</a:t>
            </a:r>
          </a:p>
          <a:p>
            <a:r>
              <a:rPr lang="en-US" dirty="0"/>
              <a:t>The </a:t>
            </a:r>
            <a:r>
              <a:rPr lang="en-US" dirty="0" err="1"/>
              <a:t>Dafny</a:t>
            </a:r>
            <a:r>
              <a:rPr lang="en-US" dirty="0"/>
              <a:t> compiler though always creates a zero argument constructor.</a:t>
            </a:r>
          </a:p>
          <a:p>
            <a:r>
              <a:rPr lang="en-US" dirty="0"/>
              <a:t>“fresh” uses that zero argument constructor in the target runtime to return the new instance.</a:t>
            </a:r>
          </a:p>
          <a:p>
            <a:r>
              <a:rPr lang="en-US" dirty="0" err="1"/>
              <a:t>Dafny</a:t>
            </a:r>
            <a:r>
              <a:rPr lang="en-US" dirty="0"/>
              <a:t> only needs the contract for its reasoning and relies on no constructor.</a:t>
            </a:r>
          </a:p>
        </p:txBody>
      </p:sp>
      <p:sp>
        <p:nvSpPr>
          <p:cNvPr id="4" name="Slide Number Placeholder 3"/>
          <p:cNvSpPr>
            <a:spLocks noGrp="1"/>
          </p:cNvSpPr>
          <p:nvPr>
            <p:ph type="sldNum" sz="quarter" idx="5"/>
          </p:nvPr>
        </p:nvSpPr>
        <p:spPr/>
        <p:txBody>
          <a:bodyPr/>
          <a:lstStyle/>
          <a:p>
            <a:fld id="{B3D2BF4F-E3AF-5248-96A3-2078013EDC44}" type="slidenum">
              <a:rPr lang="en-US" smtClean="0"/>
              <a:t>18</a:t>
            </a:fld>
            <a:endParaRPr lang="en-US"/>
          </a:p>
        </p:txBody>
      </p:sp>
    </p:spTree>
    <p:extLst>
      <p:ext uri="{BB962C8B-B14F-4D97-AF65-F5344CB8AC3E}">
        <p14:creationId xmlns:p14="http://schemas.microsoft.com/office/powerpoint/2010/main" val="8831221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test in only for the runtime to make sure it is checking assumptions. </a:t>
            </a:r>
          </a:p>
          <a:p>
            <a:r>
              <a:rPr lang="en-US" dirty="0"/>
              <a:t>There is nothing for </a:t>
            </a:r>
            <a:r>
              <a:rPr lang="en-US" dirty="0" err="1"/>
              <a:t>Dafny</a:t>
            </a:r>
            <a:r>
              <a:rPr lang="en-US" dirty="0"/>
              <a:t> to prove.</a:t>
            </a:r>
          </a:p>
          <a:p>
            <a:r>
              <a:rPr lang="en-US" dirty="0"/>
              <a:t>The test is in </a:t>
            </a:r>
            <a:r>
              <a:rPr lang="en-US" dirty="0" err="1"/>
              <a:t>Dafny</a:t>
            </a:r>
            <a:r>
              <a:rPr lang="en-US" dirty="0"/>
              <a:t> so all the tests are in one place in a common framework.</a:t>
            </a:r>
          </a:p>
        </p:txBody>
      </p:sp>
      <p:sp>
        <p:nvSpPr>
          <p:cNvPr id="4" name="Slide Number Placeholder 3"/>
          <p:cNvSpPr>
            <a:spLocks noGrp="1"/>
          </p:cNvSpPr>
          <p:nvPr>
            <p:ph type="sldNum" sz="quarter" idx="5"/>
          </p:nvPr>
        </p:nvSpPr>
        <p:spPr/>
        <p:txBody>
          <a:bodyPr/>
          <a:lstStyle/>
          <a:p>
            <a:fld id="{B3D2BF4F-E3AF-5248-96A3-2078013EDC44}" type="slidenum">
              <a:rPr lang="en-US" smtClean="0"/>
              <a:t>19</a:t>
            </a:fld>
            <a:endParaRPr lang="en-US"/>
          </a:p>
        </p:txBody>
      </p:sp>
    </p:spTree>
    <p:extLst>
      <p:ext uri="{BB962C8B-B14F-4D97-AF65-F5344CB8AC3E}">
        <p14:creationId xmlns:p14="http://schemas.microsoft.com/office/powerpoint/2010/main" val="18188170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24</a:t>
            </a:fld>
            <a:endParaRPr lang="en-US"/>
          </a:p>
        </p:txBody>
      </p:sp>
    </p:spTree>
    <p:extLst>
      <p:ext uri="{BB962C8B-B14F-4D97-AF65-F5344CB8AC3E}">
        <p14:creationId xmlns:p14="http://schemas.microsoft.com/office/powerpoint/2010/main" val="3134648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a:t>
            </a:fld>
            <a:endParaRPr lang="en-US"/>
          </a:p>
        </p:txBody>
      </p:sp>
    </p:spTree>
    <p:extLst>
      <p:ext uri="{BB962C8B-B14F-4D97-AF65-F5344CB8AC3E}">
        <p14:creationId xmlns:p14="http://schemas.microsoft.com/office/powerpoint/2010/main" val="19799244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25</a:t>
            </a:fld>
            <a:endParaRPr lang="en-US"/>
          </a:p>
        </p:txBody>
      </p:sp>
    </p:spTree>
    <p:extLst>
      <p:ext uri="{BB962C8B-B14F-4D97-AF65-F5344CB8AC3E}">
        <p14:creationId xmlns:p14="http://schemas.microsoft.com/office/powerpoint/2010/main" val="507207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27</a:t>
            </a:fld>
            <a:endParaRPr lang="en-US"/>
          </a:p>
        </p:txBody>
      </p:sp>
    </p:spTree>
    <p:extLst>
      <p:ext uri="{BB962C8B-B14F-4D97-AF65-F5344CB8AC3E}">
        <p14:creationId xmlns:p14="http://schemas.microsoft.com/office/powerpoint/2010/main" val="1650098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3</a:t>
            </a:fld>
            <a:endParaRPr lang="en-US"/>
          </a:p>
        </p:txBody>
      </p:sp>
    </p:spTree>
    <p:extLst>
      <p:ext uri="{BB962C8B-B14F-4D97-AF65-F5344CB8AC3E}">
        <p14:creationId xmlns:p14="http://schemas.microsoft.com/office/powerpoint/2010/main" val="2896088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Gradual verification follows. Introduce the example and show the gradual verification.</a:t>
            </a:r>
          </a:p>
          <a:p>
            <a:endParaRPr lang="en-US" dirty="0"/>
          </a:p>
          <a:p>
            <a:r>
              <a:rPr lang="en-US" dirty="0"/>
              <a:t>How do you move from formal traditional test dev to formal reasoning.</a:t>
            </a:r>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4</a:t>
            </a:fld>
            <a:endParaRPr lang="en-US"/>
          </a:p>
        </p:txBody>
      </p:sp>
    </p:spTree>
    <p:extLst>
      <p:ext uri="{BB962C8B-B14F-4D97-AF65-F5344CB8AC3E}">
        <p14:creationId xmlns:p14="http://schemas.microsoft.com/office/powerpoint/2010/main" val="3053636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5</a:t>
            </a:fld>
            <a:endParaRPr lang="en-US"/>
          </a:p>
        </p:txBody>
      </p:sp>
    </p:spTree>
    <p:extLst>
      <p:ext uri="{BB962C8B-B14F-4D97-AF65-F5344CB8AC3E}">
        <p14:creationId xmlns:p14="http://schemas.microsoft.com/office/powerpoint/2010/main" val="830766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Garbage in gives garbage out.</a:t>
            </a:r>
          </a:p>
          <a:p>
            <a:endParaRPr lang="en-US" dirty="0"/>
          </a:p>
          <a:p>
            <a:r>
              <a:rPr lang="en-US" dirty="0"/>
              <a:t>So proving an implementation meets its contract only cares about thinks in the contract and nothing else.</a:t>
            </a:r>
          </a:p>
        </p:txBody>
      </p:sp>
      <p:sp>
        <p:nvSpPr>
          <p:cNvPr id="4" name="Slide Number Placeholder 3"/>
          <p:cNvSpPr>
            <a:spLocks noGrp="1"/>
          </p:cNvSpPr>
          <p:nvPr>
            <p:ph type="sldNum" sz="quarter" idx="5"/>
          </p:nvPr>
        </p:nvSpPr>
        <p:spPr/>
        <p:txBody>
          <a:bodyPr/>
          <a:lstStyle/>
          <a:p>
            <a:fld id="{B3D2BF4F-E3AF-5248-96A3-2078013EDC44}" type="slidenum">
              <a:rPr lang="en-US" smtClean="0"/>
              <a:t>6</a:t>
            </a:fld>
            <a:endParaRPr lang="en-US"/>
          </a:p>
        </p:txBody>
      </p:sp>
    </p:spTree>
    <p:extLst>
      <p:ext uri="{BB962C8B-B14F-4D97-AF65-F5344CB8AC3E}">
        <p14:creationId xmlns:p14="http://schemas.microsoft.com/office/powerpoint/2010/main" val="2496482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Enrolment Station is used to issue a token to an approved user. </a:t>
            </a:r>
          </a:p>
          <a:p>
            <a:endParaRPr lang="en-US" dirty="0"/>
          </a:p>
          <a:p>
            <a:r>
              <a:rPr lang="en-US" dirty="0"/>
              <a:t>The </a:t>
            </a:r>
            <a:r>
              <a:rPr lang="en-US" dirty="0" err="1"/>
              <a:t>Tokeneer</a:t>
            </a:r>
            <a:r>
              <a:rPr lang="en-US" dirty="0"/>
              <a:t> ID Station (TIS) is a stand-alone “trusted” entity responsible for performing biometric verification of the user. To perform this task it makes use of the biometric information in the I&amp;A Certificate on the user’s token and a fingerprint scan read from the user. If a successful identification is made then, assuming the user has sufficient clearance (held on the Privilege certificate), the TIS adds a signed </a:t>
            </a:r>
            <a:r>
              <a:rPr lang="en-US" dirty="0" err="1"/>
              <a:t>Authorisation</a:t>
            </a:r>
            <a:r>
              <a:rPr lang="en-US" dirty="0"/>
              <a:t> Certificate to the user’s token and releases the lock on the enclave door to allow the user access to the enclave. </a:t>
            </a:r>
          </a:p>
        </p:txBody>
      </p:sp>
      <p:sp>
        <p:nvSpPr>
          <p:cNvPr id="4" name="Slide Number Placeholder 3"/>
          <p:cNvSpPr>
            <a:spLocks noGrp="1"/>
          </p:cNvSpPr>
          <p:nvPr>
            <p:ph type="sldNum" sz="quarter" idx="5"/>
          </p:nvPr>
        </p:nvSpPr>
        <p:spPr/>
        <p:txBody>
          <a:bodyPr/>
          <a:lstStyle/>
          <a:p>
            <a:fld id="{B3D2BF4F-E3AF-5248-96A3-2078013EDC44}" type="slidenum">
              <a:rPr lang="en-US" smtClean="0"/>
              <a:t>7</a:t>
            </a:fld>
            <a:endParaRPr lang="en-US"/>
          </a:p>
        </p:txBody>
      </p:sp>
    </p:spTree>
    <p:extLst>
      <p:ext uri="{BB962C8B-B14F-4D97-AF65-F5344CB8AC3E}">
        <p14:creationId xmlns:p14="http://schemas.microsoft.com/office/powerpoint/2010/main" val="2668593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8</a:t>
            </a:fld>
            <a:endParaRPr lang="en-US"/>
          </a:p>
        </p:txBody>
      </p:sp>
    </p:spTree>
    <p:extLst>
      <p:ext uri="{BB962C8B-B14F-4D97-AF65-F5344CB8AC3E}">
        <p14:creationId xmlns:p14="http://schemas.microsoft.com/office/powerpoint/2010/main" val="2828415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Create an internal method to define the behavior of </a:t>
            </a:r>
            <a:r>
              <a:rPr lang="en-US" dirty="0" err="1"/>
              <a:t>hasAccess</a:t>
            </a:r>
            <a:r>
              <a:rPr lang="en-US" dirty="0"/>
              <a:t>.</a:t>
            </a:r>
          </a:p>
        </p:txBody>
      </p:sp>
      <p:sp>
        <p:nvSpPr>
          <p:cNvPr id="4" name="Slide Number Placeholder 3"/>
          <p:cNvSpPr>
            <a:spLocks noGrp="1"/>
          </p:cNvSpPr>
          <p:nvPr>
            <p:ph type="sldNum" sz="quarter" idx="5"/>
          </p:nvPr>
        </p:nvSpPr>
        <p:spPr/>
        <p:txBody>
          <a:bodyPr/>
          <a:lstStyle/>
          <a:p>
            <a:fld id="{B3D2BF4F-E3AF-5248-96A3-2078013EDC44}" type="slidenum">
              <a:rPr lang="en-US" smtClean="0"/>
              <a:t>9</a:t>
            </a:fld>
            <a:endParaRPr lang="en-US"/>
          </a:p>
        </p:txBody>
      </p:sp>
    </p:spTree>
    <p:extLst>
      <p:ext uri="{BB962C8B-B14F-4D97-AF65-F5344CB8AC3E}">
        <p14:creationId xmlns:p14="http://schemas.microsoft.com/office/powerpoint/2010/main" val="1438821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510667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800808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2253740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2884788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F8462-23E8-B141-BC62-E6111B3590BE}" type="datetimeFigureOut">
              <a:rPr lang="en-US" smtClean="0"/>
              <a:t>4/22/22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600534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BF8462-23E8-B141-BC62-E6111B3590BE}" type="datetimeFigureOut">
              <a:rPr lang="en-US" smtClean="0"/>
              <a:t>4/22/22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3129454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BF8462-23E8-B141-BC62-E6111B3590BE}" type="datetimeFigureOut">
              <a:rPr lang="en-US" smtClean="0"/>
              <a:t>4/22/22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606486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BF8462-23E8-B141-BC62-E6111B3590BE}" type="datetimeFigureOut">
              <a:rPr lang="en-US" smtClean="0"/>
              <a:t>4/22/22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088381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BF8462-23E8-B141-BC62-E6111B3590BE}" type="datetimeFigureOut">
              <a:rPr lang="en-US" smtClean="0"/>
              <a:t>4/22/22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35694980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BF8462-23E8-B141-BC62-E6111B3590BE}" type="datetimeFigureOut">
              <a:rPr lang="en-US" smtClean="0"/>
              <a:t>4/22/22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5952747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BF8462-23E8-B141-BC62-E6111B3590BE}" type="datetimeFigureOut">
              <a:rPr lang="en-US" smtClean="0"/>
              <a:t>4/22/22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4269542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BF8462-23E8-B141-BC62-E6111B3590BE}" type="datetimeFigureOut">
              <a:rPr lang="en-US" smtClean="0"/>
              <a:t>4/22/22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74E259-862A-784F-821C-8F464CF2C04B}" type="slidenum">
              <a:rPr lang="en-US" smtClean="0"/>
              <a:t>‹#›</a:t>
            </a:fld>
            <a:endParaRPr lang="en-US"/>
          </a:p>
        </p:txBody>
      </p:sp>
    </p:spTree>
    <p:extLst>
      <p:ext uri="{BB962C8B-B14F-4D97-AF65-F5344CB8AC3E}">
        <p14:creationId xmlns:p14="http://schemas.microsoft.com/office/powerpoint/2010/main" val="251658286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70FBD-B02C-7246-868B-F943DF4B4B21}"/>
              </a:ext>
            </a:extLst>
          </p:cNvPr>
          <p:cNvSpPr>
            <a:spLocks noGrp="1"/>
          </p:cNvSpPr>
          <p:nvPr>
            <p:ph type="ctrTitle"/>
          </p:nvPr>
        </p:nvSpPr>
        <p:spPr/>
        <p:txBody>
          <a:bodyPr/>
          <a:lstStyle/>
          <a:p>
            <a:r>
              <a:rPr lang="en-US" dirty="0"/>
              <a:t>Gradual Verification with </a:t>
            </a:r>
            <a:r>
              <a:rPr lang="en-US" dirty="0" err="1"/>
              <a:t>Dafny</a:t>
            </a:r>
            <a:endParaRPr lang="en-US" dirty="0"/>
          </a:p>
        </p:txBody>
      </p:sp>
      <p:sp>
        <p:nvSpPr>
          <p:cNvPr id="6" name="TextBox 5">
            <a:extLst>
              <a:ext uri="{FF2B5EF4-FFF2-40B4-BE49-F238E27FC236}">
                <a16:creationId xmlns:a16="http://schemas.microsoft.com/office/drawing/2014/main" id="{5C17714A-C563-204B-8179-EB70A45D5910}"/>
              </a:ext>
            </a:extLst>
          </p:cNvPr>
          <p:cNvSpPr txBox="1"/>
          <p:nvPr/>
        </p:nvSpPr>
        <p:spPr>
          <a:xfrm>
            <a:off x="783554" y="4047348"/>
            <a:ext cx="5982472" cy="1200329"/>
          </a:xfrm>
          <a:prstGeom prst="rect">
            <a:avLst/>
          </a:prstGeom>
          <a:noFill/>
        </p:spPr>
        <p:txBody>
          <a:bodyPr wrap="none" rtlCol="0">
            <a:spAutoFit/>
          </a:bodyPr>
          <a:lstStyle/>
          <a:p>
            <a:pPr algn="ctr"/>
            <a:r>
              <a:rPr lang="en-US" sz="2400" dirty="0"/>
              <a:t>Eric Mercer*, Tyler Dean, and Cassidy </a:t>
            </a:r>
            <a:r>
              <a:rPr lang="en-US" sz="2400" dirty="0" err="1"/>
              <a:t>Waldrip</a:t>
            </a:r>
            <a:r>
              <a:rPr lang="en-US" sz="2400" dirty="0"/>
              <a:t> </a:t>
            </a:r>
          </a:p>
          <a:p>
            <a:pPr algn="ctr"/>
            <a:r>
              <a:rPr lang="en-US" sz="2400" i="1" dirty="0"/>
              <a:t>Brigham Young University</a:t>
            </a:r>
          </a:p>
          <a:p>
            <a:pPr algn="ctr"/>
            <a:r>
              <a:rPr lang="en-US" sz="2400" dirty="0"/>
              <a:t>Provo UT, USA</a:t>
            </a:r>
          </a:p>
        </p:txBody>
      </p:sp>
      <p:sp>
        <p:nvSpPr>
          <p:cNvPr id="7" name="TextBox 6">
            <a:extLst>
              <a:ext uri="{FF2B5EF4-FFF2-40B4-BE49-F238E27FC236}">
                <a16:creationId xmlns:a16="http://schemas.microsoft.com/office/drawing/2014/main" id="{1B9F488D-2DFB-A048-B37B-CE14CDEA1E6B}"/>
              </a:ext>
            </a:extLst>
          </p:cNvPr>
          <p:cNvSpPr txBox="1"/>
          <p:nvPr/>
        </p:nvSpPr>
        <p:spPr>
          <a:xfrm>
            <a:off x="7376144" y="4041682"/>
            <a:ext cx="3837525" cy="1200329"/>
          </a:xfrm>
          <a:prstGeom prst="rect">
            <a:avLst/>
          </a:prstGeom>
          <a:noFill/>
        </p:spPr>
        <p:txBody>
          <a:bodyPr wrap="none" rtlCol="0">
            <a:spAutoFit/>
          </a:bodyPr>
          <a:lstStyle/>
          <a:p>
            <a:pPr algn="ctr"/>
            <a:r>
              <a:rPr lang="en-US" sz="2400" dirty="0"/>
              <a:t>Sasha </a:t>
            </a:r>
            <a:r>
              <a:rPr lang="en-US" sz="2400" dirty="0" err="1"/>
              <a:t>Fedchin</a:t>
            </a:r>
            <a:r>
              <a:rPr lang="en-US" sz="2400" dirty="0"/>
              <a:t> and Jeff Foster</a:t>
            </a:r>
          </a:p>
          <a:p>
            <a:pPr algn="ctr"/>
            <a:r>
              <a:rPr lang="en-US" sz="2400" i="1" dirty="0"/>
              <a:t>Tufts University</a:t>
            </a:r>
          </a:p>
          <a:p>
            <a:pPr algn="ctr"/>
            <a:r>
              <a:rPr lang="en-US" sz="2400" dirty="0"/>
              <a:t>Medford MA, USA</a:t>
            </a:r>
          </a:p>
        </p:txBody>
      </p:sp>
      <p:sp>
        <p:nvSpPr>
          <p:cNvPr id="8" name="TextBox 7">
            <a:extLst>
              <a:ext uri="{FF2B5EF4-FFF2-40B4-BE49-F238E27FC236}">
                <a16:creationId xmlns:a16="http://schemas.microsoft.com/office/drawing/2014/main" id="{C9FEC967-2B80-8A45-8E56-E71D55454542}"/>
              </a:ext>
            </a:extLst>
          </p:cNvPr>
          <p:cNvSpPr txBox="1"/>
          <p:nvPr/>
        </p:nvSpPr>
        <p:spPr>
          <a:xfrm>
            <a:off x="3774790" y="5735637"/>
            <a:ext cx="4911281" cy="830997"/>
          </a:xfrm>
          <a:prstGeom prst="rect">
            <a:avLst/>
          </a:prstGeom>
          <a:noFill/>
        </p:spPr>
        <p:txBody>
          <a:bodyPr wrap="none" rtlCol="0">
            <a:spAutoFit/>
          </a:bodyPr>
          <a:lstStyle/>
          <a:p>
            <a:pPr algn="ctr"/>
            <a:r>
              <a:rPr lang="en-US" sz="2400" dirty="0" err="1"/>
              <a:t>Zvonimir</a:t>
            </a:r>
            <a:r>
              <a:rPr lang="en-US" sz="2400" dirty="0"/>
              <a:t> </a:t>
            </a:r>
            <a:r>
              <a:rPr lang="en-US" sz="2400" dirty="0" err="1"/>
              <a:t>Rakamaric</a:t>
            </a:r>
            <a:r>
              <a:rPr lang="en-US" sz="2400" dirty="0"/>
              <a:t> and Robin </a:t>
            </a:r>
            <a:r>
              <a:rPr lang="en-US" sz="2400" dirty="0" err="1"/>
              <a:t>Salkeld</a:t>
            </a:r>
            <a:endParaRPr lang="en-US" sz="2400" dirty="0"/>
          </a:p>
          <a:p>
            <a:pPr algn="ctr"/>
            <a:r>
              <a:rPr lang="en-US" sz="2400" i="1" dirty="0"/>
              <a:t>Amazon Web Services</a:t>
            </a:r>
            <a:endParaRPr lang="en-US" sz="2400" dirty="0"/>
          </a:p>
        </p:txBody>
      </p:sp>
      <p:pic>
        <p:nvPicPr>
          <p:cNvPr id="9" name="Picture 8">
            <a:extLst>
              <a:ext uri="{FF2B5EF4-FFF2-40B4-BE49-F238E27FC236}">
                <a16:creationId xmlns:a16="http://schemas.microsoft.com/office/drawing/2014/main" id="{96A23B60-0C5D-6A4A-AB90-747A66FC86C2}"/>
              </a:ext>
            </a:extLst>
          </p:cNvPr>
          <p:cNvPicPr>
            <a:picLocks noChangeAspect="1"/>
          </p:cNvPicPr>
          <p:nvPr/>
        </p:nvPicPr>
        <p:blipFill>
          <a:blip r:embed="rId3"/>
          <a:stretch>
            <a:fillRect/>
          </a:stretch>
        </p:blipFill>
        <p:spPr>
          <a:xfrm>
            <a:off x="11555470" y="6160234"/>
            <a:ext cx="406400" cy="406400"/>
          </a:xfrm>
          <a:prstGeom prst="rect">
            <a:avLst/>
          </a:prstGeom>
        </p:spPr>
      </p:pic>
    </p:spTree>
    <p:extLst>
      <p:ext uri="{BB962C8B-B14F-4D97-AF65-F5344CB8AC3E}">
        <p14:creationId xmlns:p14="http://schemas.microsoft.com/office/powerpoint/2010/main" val="40076984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80975CF-A5F2-1D48-AF96-5E1B693064F1}"/>
              </a:ext>
            </a:extLst>
          </p:cNvPr>
          <p:cNvSpPr/>
          <p:nvPr/>
        </p:nvSpPr>
        <p:spPr>
          <a:xfrm>
            <a:off x="1563757" y="2070726"/>
            <a:ext cx="10038522" cy="3046988"/>
          </a:xfrm>
          <a:prstGeom prst="rect">
            <a:avLst/>
          </a:prstGeom>
        </p:spPr>
        <p:txBody>
          <a:bodyPr wrap="square">
            <a:spAutoFit/>
          </a:bodyPr>
          <a:lstStyle/>
          <a:p>
            <a:r>
              <a:rPr lang="en-US" sz="2400" dirty="0">
                <a:solidFill>
                  <a:srgbClr val="C586C0"/>
                </a:solidFill>
                <a:latin typeface="Menlo" panose="020B0609030804020204" pitchFamily="49" charset="0"/>
              </a:rPr>
              <a:t>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doesCertify</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a:t>
            </a:r>
          </a:p>
          <a:p>
            <a:r>
              <a:rPr lang="en-US" sz="2400" dirty="0">
                <a:solidFill>
                  <a:srgbClr val="C586C0"/>
                </a:solidFill>
                <a:latin typeface="Menlo" panose="020B0609030804020204" pitchFamily="49" charset="0"/>
              </a:rPr>
              <a:t>if</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doesCertify</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tokenLevel</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level.</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tokenLevel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else</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alarm := </a:t>
            </a:r>
            <a:r>
              <a:rPr lang="en-US" sz="2400" dirty="0">
                <a:solidFill>
                  <a:srgbClr val="C586C0"/>
                </a:solidFill>
                <a:latin typeface="Menlo" panose="020B0609030804020204" pitchFamily="49" charset="0"/>
              </a:rPr>
              <a:t>true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C586C0"/>
                </a:solidFill>
                <a:latin typeface="Menlo" panose="020B0609030804020204" pitchFamily="49" charset="0"/>
              </a:rPr>
              <a:t>false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3" name="Title 2">
            <a:extLst>
              <a:ext uri="{FF2B5EF4-FFF2-40B4-BE49-F238E27FC236}">
                <a16:creationId xmlns:a16="http://schemas.microsoft.com/office/drawing/2014/main" id="{088DE0E0-1F7D-7E41-98EC-897624BC124E}"/>
              </a:ext>
            </a:extLst>
          </p:cNvPr>
          <p:cNvSpPr>
            <a:spLocks noGrp="1"/>
          </p:cNvSpPr>
          <p:nvPr>
            <p:ph type="title"/>
          </p:nvPr>
        </p:nvSpPr>
        <p:spPr/>
        <p:txBody>
          <a:bodyPr/>
          <a:lstStyle/>
          <a:p>
            <a:r>
              <a:rPr lang="en-US" dirty="0"/>
              <a:t>Implementation</a:t>
            </a:r>
          </a:p>
        </p:txBody>
      </p:sp>
      <p:sp>
        <p:nvSpPr>
          <p:cNvPr id="5" name="TextBox 4">
            <a:extLst>
              <a:ext uri="{FF2B5EF4-FFF2-40B4-BE49-F238E27FC236}">
                <a16:creationId xmlns:a16="http://schemas.microsoft.com/office/drawing/2014/main" id="{B3A5949F-3CFC-9E45-9EDF-5B4A12464331}"/>
              </a:ext>
            </a:extLst>
          </p:cNvPr>
          <p:cNvSpPr txBox="1"/>
          <p:nvPr/>
        </p:nvSpPr>
        <p:spPr>
          <a:xfrm>
            <a:off x="1345094" y="5340626"/>
            <a:ext cx="9859620" cy="1200329"/>
          </a:xfrm>
          <a:prstGeom prst="rect">
            <a:avLst/>
          </a:prstGeom>
          <a:noFill/>
        </p:spPr>
        <p:txBody>
          <a:bodyPr wrap="square" rtlCol="0">
            <a:spAutoFit/>
          </a:bodyPr>
          <a:lstStyle/>
          <a:p>
            <a:pPr algn="ctr"/>
            <a:r>
              <a:rPr lang="en-US" sz="3600" dirty="0" err="1"/>
              <a:t>Dafny</a:t>
            </a:r>
            <a:r>
              <a:rPr lang="en-US" sz="3600" dirty="0"/>
              <a:t> proves the contract is a sound abstraction but</a:t>
            </a:r>
          </a:p>
          <a:p>
            <a:pPr algn="ctr"/>
            <a:r>
              <a:rPr lang="en-US" sz="3600" dirty="0"/>
              <a:t>Is the contract correct?</a:t>
            </a:r>
          </a:p>
        </p:txBody>
      </p:sp>
    </p:spTree>
    <p:extLst>
      <p:ext uri="{BB962C8B-B14F-4D97-AF65-F5344CB8AC3E}">
        <p14:creationId xmlns:p14="http://schemas.microsoft.com/office/powerpoint/2010/main" val="1796635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34A8D-53CA-BC43-9C8F-3060ECEEE594}"/>
              </a:ext>
            </a:extLst>
          </p:cNvPr>
          <p:cNvSpPr>
            <a:spLocks noGrp="1"/>
          </p:cNvSpPr>
          <p:nvPr>
            <p:ph type="title"/>
          </p:nvPr>
        </p:nvSpPr>
        <p:spPr/>
        <p:txBody>
          <a:bodyPr/>
          <a:lstStyle/>
          <a:p>
            <a:r>
              <a:rPr lang="en-US" dirty="0"/>
              <a:t>Top-level Interface</a:t>
            </a:r>
          </a:p>
        </p:txBody>
      </p:sp>
      <p:sp>
        <p:nvSpPr>
          <p:cNvPr id="3" name="Rectangle 2">
            <a:extLst>
              <a:ext uri="{FF2B5EF4-FFF2-40B4-BE49-F238E27FC236}">
                <a16:creationId xmlns:a16="http://schemas.microsoft.com/office/drawing/2014/main" id="{6D3D10A3-8061-7041-9267-9AAE57E967A4}"/>
              </a:ext>
            </a:extLst>
          </p:cNvPr>
          <p:cNvSpPr/>
          <p:nvPr/>
        </p:nvSpPr>
        <p:spPr>
          <a:xfrm>
            <a:off x="781879" y="1389539"/>
            <a:ext cx="10899912" cy="4154984"/>
          </a:xfrm>
          <a:prstGeom prst="rect">
            <a:avLst/>
          </a:prstGeom>
        </p:spPr>
        <p:txBody>
          <a:bodyPr wrap="square">
            <a:spAutoFit/>
          </a:bodyPr>
          <a:lstStyle/>
          <a:p>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hasAccess</a:t>
            </a:r>
            <a:r>
              <a:rPr lang="en-US" sz="2400" dirty="0">
                <a:solidFill>
                  <a:srgbClr val="D4D4D4"/>
                </a:solidFill>
                <a:latin typeface="Menlo" panose="020B0609030804020204" pitchFamily="49" charset="0"/>
              </a:rPr>
              <a:t>(t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modifies</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this</a:t>
            </a:r>
            <a:r>
              <a:rPr lang="en-US" sz="2400" dirty="0" err="1">
                <a:solidFill>
                  <a:srgbClr val="D4D4D4"/>
                </a:solidFill>
                <a:latin typeface="Menlo" panose="020B0609030804020204" pitchFamily="49" charset="0"/>
              </a:rPr>
              <a:t>`alarm</a:t>
            </a:r>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alarm == (alarm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(!alarm &amp;&amp; </a:t>
            </a:r>
            <a:r>
              <a:rPr lang="en-US" sz="2400" dirty="0" err="1">
                <a:solidFill>
                  <a:srgbClr val="D4D4D4"/>
                </a:solidFill>
                <a:latin typeface="Menlo" panose="020B0609030804020204" pitchFamily="49" charset="0"/>
              </a:rPr>
              <a:t>level.</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expect</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this</a:t>
            </a:r>
            <a:r>
              <a:rPr lang="en-US" sz="2400" dirty="0" err="1">
                <a:solidFill>
                  <a:srgbClr val="D4D4D4"/>
                </a:solidFill>
                <a:latin typeface="Menlo" panose="020B0609030804020204" pitchFamily="49" charset="0"/>
              </a:rPr>
              <a:t>.alarm</a:t>
            </a:r>
            <a:r>
              <a:rPr lang="en-US" sz="2400" dirty="0">
                <a:solidFill>
                  <a:srgbClr val="D4D4D4"/>
                </a:solidFill>
                <a:latin typeface="Menlo" panose="020B0609030804020204" pitchFamily="49" charset="0"/>
              </a:rPr>
              <a:t>;</a:t>
            </a:r>
          </a:p>
          <a:p>
            <a:endParaRPr lang="en-US" sz="2400" dirty="0">
              <a:solidFill>
                <a:srgbClr val="D4D4D4"/>
              </a:solidFill>
              <a:latin typeface="Menlo" panose="020B0609030804020204" pitchFamily="49" charset="0"/>
            </a:endParaRP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err="1">
                <a:solidFill>
                  <a:srgbClr val="DCDCAA"/>
                </a:solidFill>
                <a:latin typeface="Menlo" panose="020B0609030804020204" pitchFamily="49" charset="0"/>
              </a:rPr>
              <a:t>hasAccess</a:t>
            </a:r>
            <a:r>
              <a:rPr lang="en-US" sz="2400" dirty="0">
                <a:solidFill>
                  <a:srgbClr val="DCDCAA"/>
                </a:solidFill>
                <a:latin typeface="Menlo" panose="020B0609030804020204" pitchFamily="49" charset="0"/>
              </a:rPr>
              <a:t>_</a:t>
            </a:r>
            <a:r>
              <a:rPr lang="en-US" sz="2400" dirty="0">
                <a:solidFill>
                  <a:srgbClr val="D4D4D4"/>
                </a:solidFill>
                <a:latin typeface="Menlo" panose="020B0609030804020204" pitchFamily="49" charset="0"/>
              </a:rPr>
              <a:t>(t, fingerprint);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5" name="Left Brace 4">
            <a:extLst>
              <a:ext uri="{FF2B5EF4-FFF2-40B4-BE49-F238E27FC236}">
                <a16:creationId xmlns:a16="http://schemas.microsoft.com/office/drawing/2014/main" id="{7815EB46-91BE-BF42-A2F2-F88EE5060C78}"/>
              </a:ext>
            </a:extLst>
          </p:cNvPr>
          <p:cNvSpPr/>
          <p:nvPr/>
        </p:nvSpPr>
        <p:spPr>
          <a:xfrm>
            <a:off x="967409" y="2213115"/>
            <a:ext cx="198782" cy="1391478"/>
          </a:xfrm>
          <a:prstGeom prst="leftBrace">
            <a:avLst/>
          </a:prstGeom>
          <a:ln w="3810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152B4C23-3DBD-2944-8DDA-3D20FBA1487B}"/>
              </a:ext>
            </a:extLst>
          </p:cNvPr>
          <p:cNvSpPr txBox="1"/>
          <p:nvPr/>
        </p:nvSpPr>
        <p:spPr>
          <a:xfrm>
            <a:off x="0" y="2715102"/>
            <a:ext cx="1411357" cy="369332"/>
          </a:xfrm>
          <a:prstGeom prst="rect">
            <a:avLst/>
          </a:prstGeom>
          <a:noFill/>
        </p:spPr>
        <p:txBody>
          <a:bodyPr wrap="square" rtlCol="0">
            <a:spAutoFit/>
          </a:bodyPr>
          <a:lstStyle/>
          <a:p>
            <a:r>
              <a:rPr lang="en-US" dirty="0">
                <a:solidFill>
                  <a:schemeClr val="accent1"/>
                </a:solidFill>
              </a:rPr>
              <a:t>Contract</a:t>
            </a:r>
          </a:p>
        </p:txBody>
      </p:sp>
      <p:sp>
        <p:nvSpPr>
          <p:cNvPr id="7" name="Left Brace 6">
            <a:extLst>
              <a:ext uri="{FF2B5EF4-FFF2-40B4-BE49-F238E27FC236}">
                <a16:creationId xmlns:a16="http://schemas.microsoft.com/office/drawing/2014/main" id="{9FD1D42A-8395-BF40-A589-FAFDB5097E7A}"/>
              </a:ext>
            </a:extLst>
          </p:cNvPr>
          <p:cNvSpPr/>
          <p:nvPr/>
        </p:nvSpPr>
        <p:spPr>
          <a:xfrm>
            <a:off x="967409" y="4043793"/>
            <a:ext cx="198782" cy="1013856"/>
          </a:xfrm>
          <a:prstGeom prst="leftBrace">
            <a:avLst/>
          </a:prstGeom>
          <a:ln w="38100">
            <a:solidFill>
              <a:schemeClr val="accent5"/>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EA244DE4-38D6-674D-8C96-EFCC601AE110}"/>
              </a:ext>
            </a:extLst>
          </p:cNvPr>
          <p:cNvSpPr txBox="1"/>
          <p:nvPr/>
        </p:nvSpPr>
        <p:spPr>
          <a:xfrm>
            <a:off x="337930" y="4345204"/>
            <a:ext cx="708991" cy="369332"/>
          </a:xfrm>
          <a:prstGeom prst="rect">
            <a:avLst/>
          </a:prstGeom>
          <a:noFill/>
        </p:spPr>
        <p:txBody>
          <a:bodyPr wrap="square" rtlCol="0">
            <a:spAutoFit/>
          </a:bodyPr>
          <a:lstStyle/>
          <a:p>
            <a:r>
              <a:rPr lang="en-US" dirty="0">
                <a:solidFill>
                  <a:schemeClr val="accent5"/>
                </a:solidFill>
              </a:rPr>
              <a:t>Code</a:t>
            </a:r>
          </a:p>
        </p:txBody>
      </p:sp>
      <p:sp>
        <p:nvSpPr>
          <p:cNvPr id="11" name="Left-Right-Up Arrow 10">
            <a:extLst>
              <a:ext uri="{FF2B5EF4-FFF2-40B4-BE49-F238E27FC236}">
                <a16:creationId xmlns:a16="http://schemas.microsoft.com/office/drawing/2014/main" id="{0BBD0A78-F911-7A4E-9D9A-BE20EE1BEEE8}"/>
              </a:ext>
            </a:extLst>
          </p:cNvPr>
          <p:cNvSpPr/>
          <p:nvPr/>
        </p:nvSpPr>
        <p:spPr>
          <a:xfrm rot="10800000">
            <a:off x="4909930" y="4033926"/>
            <a:ext cx="2961860" cy="680610"/>
          </a:xfrm>
          <a:prstGeom prst="leftRigh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5"/>
              </a:solidFill>
            </a:endParaRPr>
          </a:p>
        </p:txBody>
      </p:sp>
      <p:sp>
        <p:nvSpPr>
          <p:cNvPr id="12" name="TextBox 11">
            <a:extLst>
              <a:ext uri="{FF2B5EF4-FFF2-40B4-BE49-F238E27FC236}">
                <a16:creationId xmlns:a16="http://schemas.microsoft.com/office/drawing/2014/main" id="{73A95538-857F-344A-88EA-2153FE8BD40C}"/>
              </a:ext>
            </a:extLst>
          </p:cNvPr>
          <p:cNvSpPr txBox="1"/>
          <p:nvPr/>
        </p:nvSpPr>
        <p:spPr>
          <a:xfrm>
            <a:off x="8063948" y="3817278"/>
            <a:ext cx="3101009" cy="830997"/>
          </a:xfrm>
          <a:prstGeom prst="rect">
            <a:avLst/>
          </a:prstGeom>
          <a:noFill/>
        </p:spPr>
        <p:txBody>
          <a:bodyPr wrap="square" rtlCol="0">
            <a:spAutoFit/>
          </a:bodyPr>
          <a:lstStyle/>
          <a:p>
            <a:r>
              <a:rPr lang="en-US" sz="2400" dirty="0">
                <a:solidFill>
                  <a:schemeClr val="accent5"/>
                </a:solidFill>
              </a:rPr>
              <a:t>Runtime check to guard requires</a:t>
            </a:r>
          </a:p>
        </p:txBody>
      </p:sp>
      <p:sp>
        <p:nvSpPr>
          <p:cNvPr id="13" name="TextBox 12">
            <a:extLst>
              <a:ext uri="{FF2B5EF4-FFF2-40B4-BE49-F238E27FC236}">
                <a16:creationId xmlns:a16="http://schemas.microsoft.com/office/drawing/2014/main" id="{576EFC07-A7CE-AC43-98DC-C0FC8C583F88}"/>
              </a:ext>
            </a:extLst>
          </p:cNvPr>
          <p:cNvSpPr txBox="1"/>
          <p:nvPr/>
        </p:nvSpPr>
        <p:spPr>
          <a:xfrm>
            <a:off x="1842052" y="5549637"/>
            <a:ext cx="8507896" cy="12003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sz="3600" dirty="0" err="1"/>
              <a:t>Dafny</a:t>
            </a:r>
            <a:r>
              <a:rPr lang="en-US" sz="3600" dirty="0"/>
              <a:t> proves the contract abstraction but</a:t>
            </a:r>
          </a:p>
          <a:p>
            <a:pPr algn="ctr"/>
            <a:r>
              <a:rPr lang="en-US" sz="3600" b="1" dirty="0">
                <a:ln w="0"/>
                <a:solidFill>
                  <a:schemeClr val="accent1"/>
                </a:solidFill>
                <a:effectLst>
                  <a:outerShdw blurRad="38100" dist="25400" dir="5400000" algn="ctr" rotWithShape="0">
                    <a:srgbClr val="6E747A">
                      <a:alpha val="43000"/>
                    </a:srgbClr>
                  </a:outerShdw>
                </a:effectLst>
              </a:rPr>
              <a:t>is the contract correct?</a:t>
            </a:r>
          </a:p>
        </p:txBody>
      </p:sp>
    </p:spTree>
    <p:extLst>
      <p:ext uri="{BB962C8B-B14F-4D97-AF65-F5344CB8AC3E}">
        <p14:creationId xmlns:p14="http://schemas.microsoft.com/office/powerpoint/2010/main" val="28897473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Moving Target Defense: A Digital Shell Game">
            <a:extLst>
              <a:ext uri="{FF2B5EF4-FFF2-40B4-BE49-F238E27FC236}">
                <a16:creationId xmlns:a16="http://schemas.microsoft.com/office/drawing/2014/main" id="{29EFA1DB-27DA-A740-ACA4-1206D6E17BE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924"/>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2093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E63823-63A8-2346-8807-6ECE6DA66559}"/>
              </a:ext>
            </a:extLst>
          </p:cNvPr>
          <p:cNvSpPr/>
          <p:nvPr/>
        </p:nvSpPr>
        <p:spPr>
          <a:xfrm>
            <a:off x="907773" y="524763"/>
            <a:ext cx="10853531" cy="4154984"/>
          </a:xfrm>
          <a:prstGeom prst="rect">
            <a:avLst/>
          </a:prstGeom>
        </p:spPr>
        <p:txBody>
          <a:bodyPr wrap="square">
            <a:spAutoFit/>
          </a:bodyPr>
          <a:lstStyle/>
          <a:p>
            <a:r>
              <a:rPr lang="en-US" sz="2400" dirty="0">
                <a:solidFill>
                  <a:srgbClr val="C586C0"/>
                </a:solidFill>
                <a:latin typeface="Menlo" panose="020B0609030804020204" pitchFamily="49" charset="0"/>
              </a:rPr>
              <a:t>requires</a:t>
            </a:r>
            <a:r>
              <a:rPr lang="en-US" sz="2400" dirty="0">
                <a:solidFill>
                  <a:srgbClr val="D4D4D4"/>
                </a:solidFill>
                <a:latin typeface="Menlo" panose="020B0609030804020204" pitchFamily="49" charset="0"/>
              </a:rPr>
              <a:t> req ==&gt; (</a:t>
            </a:r>
            <a:r>
              <a:rPr lang="en-US" sz="2400" dirty="0">
                <a:solidFill>
                  <a:srgbClr val="DCDCAA"/>
                </a:solidFill>
                <a:latin typeface="Menlo" panose="020B0609030804020204" pitchFamily="49" charset="0"/>
              </a:rPr>
              <a:t>Historically</a:t>
            </a:r>
            <a:r>
              <a:rPr lang="en-US" sz="2400" dirty="0">
                <a:solidFill>
                  <a:srgbClr val="D4D4D4"/>
                </a:solidFill>
                <a:latin typeface="Menlo" panose="020B0609030804020204" pitchFamily="49" charset="0"/>
              </a:rPr>
              <a:t>(!req) || </a:t>
            </a:r>
            <a:r>
              <a:rPr lang="en-US" sz="2400" dirty="0">
                <a:solidFill>
                  <a:srgbClr val="DCDCAA"/>
                </a:solidFill>
                <a:latin typeface="Menlo" panose="020B0609030804020204" pitchFamily="49" charset="0"/>
              </a:rPr>
              <a:t>Since</a:t>
            </a:r>
            <a:r>
              <a:rPr lang="en-US" sz="2400" dirty="0">
                <a:solidFill>
                  <a:srgbClr val="D4D4D4"/>
                </a:solidFill>
                <a:latin typeface="Menlo" panose="020B0609030804020204" pitchFamily="49" charset="0"/>
              </a:rPr>
              <a:t>(!req, </a:t>
            </a:r>
            <a:r>
              <a:rPr lang="en-US" sz="2400" dirty="0" err="1">
                <a:solidFill>
                  <a:srgbClr val="D4D4D4"/>
                </a:solidFill>
                <a:latin typeface="Menlo" panose="020B0609030804020204" pitchFamily="49" charset="0"/>
              </a:rPr>
              <a:t>rsp</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isPending</a:t>
            </a:r>
            <a:r>
              <a:rPr lang="en-US" sz="2400" dirty="0">
                <a:solidFill>
                  <a:srgbClr val="D4D4D4"/>
                </a:solidFill>
                <a:latin typeface="Menlo" panose="020B0609030804020204" pitchFamily="49" charset="0"/>
              </a:rPr>
              <a:t> == </a:t>
            </a:r>
            <a:r>
              <a:rPr lang="en-US" sz="2400" dirty="0">
                <a:solidFill>
                  <a:srgbClr val="DCDCAA"/>
                </a:solidFill>
                <a:latin typeface="Menlo" panose="020B0609030804020204" pitchFamily="49" charset="0"/>
              </a:rPr>
              <a:t>Since</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rsp</a:t>
            </a:r>
            <a:r>
              <a:rPr lang="en-US" sz="2400" dirty="0">
                <a:solidFill>
                  <a:srgbClr val="D4D4D4"/>
                </a:solidFill>
                <a:latin typeface="Menlo" panose="020B0609030804020204" pitchFamily="49" charset="0"/>
              </a:rPr>
              <a:t>, req &amp;&amp; !</a:t>
            </a:r>
            <a:r>
              <a:rPr lang="en-US" sz="2400" dirty="0" err="1">
                <a:solidFill>
                  <a:srgbClr val="D4D4D4"/>
                </a:solidFill>
                <a:latin typeface="Menlo" panose="020B0609030804020204" pitchFamily="49" charset="0"/>
              </a:rPr>
              <a:t>rsp</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latency == (</a:t>
            </a:r>
            <a:r>
              <a:rPr lang="en-US" sz="2400" dirty="0">
                <a:solidFill>
                  <a:srgbClr val="C586C0"/>
                </a:solidFill>
                <a:latin typeface="Menlo" panose="020B0609030804020204" pitchFamily="49" charset="0"/>
              </a:rPr>
              <a:t>if</a:t>
            </a:r>
            <a:r>
              <a:rPr lang="en-US" sz="2400" dirty="0">
                <a:solidFill>
                  <a:srgbClr val="D4D4D4"/>
                </a:solidFill>
                <a:latin typeface="Menlo" panose="020B0609030804020204" pitchFamily="49" charset="0"/>
              </a:rPr>
              <a:t> req </a:t>
            </a:r>
            <a:r>
              <a:rPr lang="en-US" sz="2400" dirty="0">
                <a:solidFill>
                  <a:srgbClr val="C586C0"/>
                </a:solidFill>
                <a:latin typeface="Menlo" panose="020B0609030804020204" pitchFamily="49" charset="0"/>
              </a:rPr>
              <a:t>then</a:t>
            </a:r>
            <a:r>
              <a:rPr lang="en-US" sz="2400" dirty="0">
                <a:solidFill>
                  <a:srgbClr val="D4D4D4"/>
                </a:solidFill>
                <a:latin typeface="Menlo" panose="020B0609030804020204" pitchFamily="49" charset="0"/>
              </a:rPr>
              <a:t> 0 </a:t>
            </a:r>
            <a:r>
              <a:rPr lang="en-US" sz="2400" dirty="0">
                <a:solidFill>
                  <a:srgbClr val="C586C0"/>
                </a:solidFill>
                <a:latin typeface="Menlo" panose="020B0609030804020204" pitchFamily="49" charset="0"/>
              </a:rPr>
              <a:t>else</a:t>
            </a:r>
            <a:r>
              <a:rPr lang="en-US" sz="2400" dirty="0">
                <a:solidFill>
                  <a:srgbClr val="D4D4D4"/>
                </a:solidFill>
                <a:latin typeface="Menlo" panose="020B0609030804020204" pitchFamily="49" charset="0"/>
              </a:rPr>
              <a:t> </a:t>
            </a:r>
            <a:r>
              <a:rPr lang="en-US" sz="2400" dirty="0">
                <a:solidFill>
                  <a:srgbClr val="DCDCAA"/>
                </a:solidFill>
                <a:latin typeface="Menlo" panose="020B0609030804020204" pitchFamily="49" charset="0"/>
              </a:rPr>
              <a:t>old</a:t>
            </a:r>
            <a:r>
              <a:rPr lang="en-US" sz="2400" dirty="0">
                <a:solidFill>
                  <a:srgbClr val="D4D4D4"/>
                </a:solidFill>
                <a:latin typeface="Menlo" panose="020B0609030804020204" pitchFamily="49" charset="0"/>
              </a:rPr>
              <a:t>(latency) + 1)</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policy ==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isPending</a:t>
            </a:r>
            <a:r>
              <a:rPr lang="en-US" sz="2400" dirty="0">
                <a:solidFill>
                  <a:srgbClr val="D4D4D4"/>
                </a:solidFill>
                <a:latin typeface="Menlo" panose="020B0609030804020204" pitchFamily="49" charset="0"/>
              </a:rPr>
              <a:t> ==&gt; latency &lt; MAX_LATENCY) &amp;&amp;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rsp</a:t>
            </a:r>
            <a:r>
              <a:rPr lang="en-US" sz="2400" dirty="0">
                <a:solidFill>
                  <a:srgbClr val="D4D4D4"/>
                </a:solidFill>
                <a:latin typeface="Menlo" panose="020B0609030804020204" pitchFamily="49" charset="0"/>
              </a:rPr>
              <a:t> ==&gt; (req || </a:t>
            </a:r>
            <a:r>
              <a:rPr lang="en-US" sz="2400" dirty="0">
                <a:solidFill>
                  <a:srgbClr val="DCDCAA"/>
                </a:solidFill>
                <a:latin typeface="Menlo" panose="020B0609030804020204" pitchFamily="49" charset="0"/>
              </a:rPr>
              <a:t>old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isPending</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alert == ((</a:t>
            </a:r>
            <a:r>
              <a:rPr lang="en-US" sz="2400" dirty="0" err="1">
                <a:solidFill>
                  <a:srgbClr val="D4D4D4"/>
                </a:solidFill>
                <a:latin typeface="Menlo" panose="020B0609030804020204" pitchFamily="49" charset="0"/>
              </a:rPr>
              <a:t>isLatched</a:t>
            </a:r>
            <a:r>
              <a:rPr lang="en-US" sz="2400" dirty="0">
                <a:solidFill>
                  <a:srgbClr val="D4D4D4"/>
                </a:solidFill>
                <a:latin typeface="Menlo" panose="020B0609030804020204" pitchFamily="49" charset="0"/>
              </a:rPr>
              <a:t> &amp;&amp; </a:t>
            </a:r>
            <a:r>
              <a:rPr lang="en-US" sz="2400" dirty="0">
                <a:solidFill>
                  <a:srgbClr val="DCDCAA"/>
                </a:solidFill>
                <a:latin typeface="Menlo" panose="020B0609030804020204" pitchFamily="49" charset="0"/>
              </a:rPr>
              <a:t>old</a:t>
            </a:r>
            <a:r>
              <a:rPr lang="en-US" sz="2400" dirty="0">
                <a:solidFill>
                  <a:srgbClr val="D4D4D4"/>
                </a:solidFill>
                <a:latin typeface="Menlo" panose="020B0609030804020204" pitchFamily="49" charset="0"/>
              </a:rPr>
              <a:t>(alert)) || !policy)</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alertEvent</a:t>
            </a:r>
            <a:r>
              <a:rPr lang="en-US" sz="2400" dirty="0">
                <a:solidFill>
                  <a:srgbClr val="D4D4D4"/>
                </a:solidFill>
                <a:latin typeface="Menlo" panose="020B0609030804020204" pitchFamily="49" charset="0"/>
              </a:rPr>
              <a:t> == alert</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if</a:t>
            </a:r>
            <a:r>
              <a:rPr lang="en-US" sz="2400" dirty="0">
                <a:solidFill>
                  <a:srgbClr val="D4D4D4"/>
                </a:solidFill>
                <a:latin typeface="Menlo" panose="020B0609030804020204" pitchFamily="49" charset="0"/>
              </a:rPr>
              <a:t> (!alert &amp;&amp; </a:t>
            </a:r>
            <a:r>
              <a:rPr lang="en-US" sz="2400" dirty="0" err="1">
                <a:solidFill>
                  <a:srgbClr val="D4D4D4"/>
                </a:solidFill>
                <a:latin typeface="Menlo" panose="020B0609030804020204" pitchFamily="49" charset="0"/>
              </a:rPr>
              <a:t>rsp</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then</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outputEvent</a:t>
            </a:r>
            <a:r>
              <a:rPr lang="en-US" sz="2400" dirty="0">
                <a:solidFill>
                  <a:srgbClr val="D4D4D4"/>
                </a:solidFill>
                <a:latin typeface="Menlo" panose="020B0609030804020204" pitchFamily="49" charset="0"/>
              </a:rPr>
              <a:t> &amp;&amp; output == response</a:t>
            </a:r>
          </a:p>
          <a:p>
            <a:r>
              <a:rPr lang="en-US" sz="2400" dirty="0">
                <a:solidFill>
                  <a:srgbClr val="C586C0"/>
                </a:solidFill>
                <a:latin typeface="Menlo" panose="020B0609030804020204" pitchFamily="49" charset="0"/>
              </a:rPr>
              <a:t>        else </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outputEvent</a:t>
            </a:r>
            <a:endParaRPr lang="en-US" sz="2400" b="0" dirty="0">
              <a:solidFill>
                <a:srgbClr val="D4D4D4"/>
              </a:solidFill>
              <a:effectLst/>
              <a:latin typeface="Menlo" panose="020B0609030804020204" pitchFamily="49" charset="0"/>
            </a:endParaRPr>
          </a:p>
        </p:txBody>
      </p:sp>
      <p:sp>
        <p:nvSpPr>
          <p:cNvPr id="5" name="TextBox 4">
            <a:extLst>
              <a:ext uri="{FF2B5EF4-FFF2-40B4-BE49-F238E27FC236}">
                <a16:creationId xmlns:a16="http://schemas.microsoft.com/office/drawing/2014/main" id="{789F2037-B5C1-8D4D-ABEF-810E85B37574}"/>
              </a:ext>
            </a:extLst>
          </p:cNvPr>
          <p:cNvSpPr txBox="1"/>
          <p:nvPr/>
        </p:nvSpPr>
        <p:spPr>
          <a:xfrm>
            <a:off x="708992" y="4881117"/>
            <a:ext cx="10189264" cy="1754326"/>
          </a:xfrm>
          <a:prstGeom prst="rect">
            <a:avLst/>
          </a:prstGeom>
          <a:noFill/>
        </p:spPr>
        <p:txBody>
          <a:bodyPr wrap="square" rtlCol="0">
            <a:spAutoFit/>
          </a:bodyPr>
          <a:lstStyle/>
          <a:p>
            <a:pPr algn="ctr"/>
            <a:r>
              <a:rPr lang="en-US" sz="3600" dirty="0"/>
              <a:t>Contracts can be nonobvious and have defects</a:t>
            </a:r>
          </a:p>
          <a:p>
            <a:pPr algn="ctr"/>
            <a:r>
              <a:rPr lang="en-US" sz="3600" dirty="0"/>
              <a:t> </a:t>
            </a:r>
            <a:r>
              <a:rPr lang="en-US" sz="3600" dirty="0">
                <a:solidFill>
                  <a:schemeClr val="accent6"/>
                </a:solidFill>
              </a:rPr>
              <a:t>like typos, bad logic, subtle unexpected behavior, etc. </a:t>
            </a:r>
          </a:p>
          <a:p>
            <a:pPr algn="ctr"/>
            <a:r>
              <a:rPr lang="en-US" sz="3600" dirty="0"/>
              <a:t>just like code</a:t>
            </a:r>
          </a:p>
        </p:txBody>
      </p:sp>
    </p:spTree>
    <p:extLst>
      <p:ext uri="{BB962C8B-B14F-4D97-AF65-F5344CB8AC3E}">
        <p14:creationId xmlns:p14="http://schemas.microsoft.com/office/powerpoint/2010/main" val="1550053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0FFA83D-0CA9-124D-AAF9-D3B569EF4CD2}"/>
              </a:ext>
            </a:extLst>
          </p:cNvPr>
          <p:cNvSpPr/>
          <p:nvPr/>
        </p:nvSpPr>
        <p:spPr>
          <a:xfrm>
            <a:off x="66267" y="3907501"/>
            <a:ext cx="6997145" cy="461665"/>
          </a:xfrm>
          <a:prstGeom prst="rect">
            <a:avLst/>
          </a:prstGeom>
        </p:spPr>
        <p:txBody>
          <a:bodyPr wrap="square">
            <a:spAutoFit/>
          </a:bodyPr>
          <a:lstStyle/>
          <a:p>
            <a:pPr algn="r"/>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o</a:t>
            </a:r>
            <a:r>
              <a:rPr lang="en-US" sz="2400" baseline="-25000" dirty="0">
                <a:solidFill>
                  <a:srgbClr val="D4D4D4"/>
                </a:solidFill>
                <a:latin typeface="Menlo" panose="020B0609030804020204" pitchFamily="49" charset="0"/>
              </a:rPr>
              <a:t>i</a:t>
            </a:r>
            <a:r>
              <a:rPr lang="en-US" sz="2400" dirty="0">
                <a:solidFill>
                  <a:srgbClr val="D4D4D4"/>
                </a:solidFill>
                <a:latin typeface="Menlo" panose="020B0609030804020204" pitchFamily="49" charset="0"/>
              </a:rPr>
              <a:t> == g(i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,…,o</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,…,o</a:t>
            </a:r>
            <a:r>
              <a:rPr lang="en-US" sz="2400" baseline="-25000" dirty="0">
                <a:solidFill>
                  <a:srgbClr val="D4D4D4"/>
                </a:solidFill>
                <a:latin typeface="Menlo" panose="020B0609030804020204" pitchFamily="49" charset="0"/>
              </a:rPr>
              <a:t>i</a:t>
            </a:r>
            <a:r>
              <a:rPr lang="en-US" sz="2400" dirty="0">
                <a:solidFill>
                  <a:srgbClr val="D4D4D4"/>
                </a:solidFill>
                <a:latin typeface="Menlo" panose="020B0609030804020204" pitchFamily="49" charset="0"/>
              </a:rPr>
              <a:t>,…)</a:t>
            </a:r>
          </a:p>
        </p:txBody>
      </p:sp>
      <p:sp>
        <p:nvSpPr>
          <p:cNvPr id="4" name="Rectangle 3">
            <a:extLst>
              <a:ext uri="{FF2B5EF4-FFF2-40B4-BE49-F238E27FC236}">
                <a16:creationId xmlns:a16="http://schemas.microsoft.com/office/drawing/2014/main" id="{5111A6E6-FD1B-5248-BF24-12301B005211}"/>
              </a:ext>
            </a:extLst>
          </p:cNvPr>
          <p:cNvSpPr/>
          <p:nvPr/>
        </p:nvSpPr>
        <p:spPr>
          <a:xfrm>
            <a:off x="66267" y="2118455"/>
            <a:ext cx="6997144" cy="461665"/>
          </a:xfrm>
          <a:prstGeom prst="rect">
            <a:avLst/>
          </a:prstGeom>
        </p:spPr>
        <p:txBody>
          <a:bodyPr wrap="square">
            <a:spAutoFit/>
          </a:bodyPr>
          <a:lstStyle/>
          <a:p>
            <a:pPr algn="r"/>
            <a:r>
              <a:rPr lang="en-US" sz="2400" dirty="0">
                <a:solidFill>
                  <a:srgbClr val="C586C0"/>
                </a:solidFill>
                <a:latin typeface="Menlo" panose="020B0609030804020204" pitchFamily="49" charset="0"/>
              </a:rPr>
              <a:t>requires</a:t>
            </a:r>
            <a:r>
              <a:rPr lang="en-US" sz="2400" dirty="0">
                <a:solidFill>
                  <a:srgbClr val="D4D4D4"/>
                </a:solidFill>
                <a:latin typeface="Menlo" panose="020B0609030804020204" pitchFamily="49" charset="0"/>
              </a:rPr>
              <a:t> f(i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p>
        </p:txBody>
      </p:sp>
      <p:sp>
        <p:nvSpPr>
          <p:cNvPr id="5" name="Rectangle 4">
            <a:extLst>
              <a:ext uri="{FF2B5EF4-FFF2-40B4-BE49-F238E27FC236}">
                <a16:creationId xmlns:a16="http://schemas.microsoft.com/office/drawing/2014/main" id="{CCFBFE51-D90B-9249-AD72-0970D16C75C8}"/>
              </a:ext>
            </a:extLst>
          </p:cNvPr>
          <p:cNvSpPr/>
          <p:nvPr/>
        </p:nvSpPr>
        <p:spPr>
          <a:xfrm>
            <a:off x="66266" y="4802024"/>
            <a:ext cx="6997147" cy="461665"/>
          </a:xfrm>
          <a:prstGeom prst="rect">
            <a:avLst/>
          </a:prstGeom>
        </p:spPr>
        <p:txBody>
          <a:bodyPr wrap="square">
            <a:spAutoFit/>
          </a:bodyPr>
          <a:lstStyle/>
          <a:p>
            <a:pPr algn="r"/>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f(i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r>
              <a:rPr lang="en-US" sz="2400" dirty="0">
                <a:solidFill>
                  <a:srgbClr val="C586C0"/>
                </a:solidFill>
                <a:latin typeface="Menlo" panose="020B0609030804020204" pitchFamily="49" charset="0"/>
              </a:rPr>
              <a:t>old</a:t>
            </a:r>
            <a:r>
              <a:rPr lang="en-US" sz="2400" dirty="0">
                <a:solidFill>
                  <a:srgbClr val="D4D4D4"/>
                </a:solidFill>
                <a:latin typeface="Menlo" panose="020B0609030804020204" pitchFamily="49" charset="0"/>
              </a:rPr>
              <a:t>(o</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p>
        </p:txBody>
      </p:sp>
      <p:sp>
        <p:nvSpPr>
          <p:cNvPr id="6" name="Rectangle 5">
            <a:extLst>
              <a:ext uri="{FF2B5EF4-FFF2-40B4-BE49-F238E27FC236}">
                <a16:creationId xmlns:a16="http://schemas.microsoft.com/office/drawing/2014/main" id="{67B837BF-5141-794D-928D-9D5F555C04DA}"/>
              </a:ext>
            </a:extLst>
          </p:cNvPr>
          <p:cNvSpPr/>
          <p:nvPr/>
        </p:nvSpPr>
        <p:spPr>
          <a:xfrm>
            <a:off x="66266" y="5696547"/>
            <a:ext cx="6997148" cy="461665"/>
          </a:xfrm>
          <a:prstGeom prst="rect">
            <a:avLst/>
          </a:prstGeom>
        </p:spPr>
        <p:txBody>
          <a:bodyPr wrap="square">
            <a:spAutoFit/>
          </a:bodyPr>
          <a:lstStyle/>
          <a:p>
            <a:pPr algn="r"/>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f(i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 </a:t>
            </a:r>
            <a:r>
              <a:rPr lang="en-US" sz="2400" dirty="0">
                <a:solidFill>
                  <a:srgbClr val="D4D4D4"/>
                </a:solidFill>
                <a:latin typeface="Menlo" panose="020B0609030804020204" pitchFamily="49" charset="0"/>
                <a:sym typeface="Wingdings" pitchFamily="2" charset="2"/>
              </a:rPr>
              <a:t>==&gt; </a:t>
            </a:r>
            <a:r>
              <a:rPr lang="en-US" sz="2400" dirty="0">
                <a:solidFill>
                  <a:srgbClr val="D4D4D4"/>
                </a:solidFill>
                <a:latin typeface="Menlo" panose="020B0609030804020204" pitchFamily="49" charset="0"/>
              </a:rPr>
              <a:t>h(i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r>
              <a:rPr lang="en-US" sz="2400" dirty="0">
                <a:solidFill>
                  <a:srgbClr val="C586C0"/>
                </a:solidFill>
                <a:latin typeface="Menlo" panose="020B0609030804020204" pitchFamily="49" charset="0"/>
              </a:rPr>
              <a:t> old</a:t>
            </a:r>
            <a:r>
              <a:rPr lang="en-US" sz="2400" dirty="0">
                <a:solidFill>
                  <a:srgbClr val="D4D4D4"/>
                </a:solidFill>
                <a:latin typeface="Menlo" panose="020B0609030804020204" pitchFamily="49" charset="0"/>
              </a:rPr>
              <a:t>(o</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p>
        </p:txBody>
      </p:sp>
      <p:sp>
        <p:nvSpPr>
          <p:cNvPr id="10" name="Rectangle 9">
            <a:extLst>
              <a:ext uri="{FF2B5EF4-FFF2-40B4-BE49-F238E27FC236}">
                <a16:creationId xmlns:a16="http://schemas.microsoft.com/office/drawing/2014/main" id="{56017276-0DF3-1047-A246-69EE690AD267}"/>
              </a:ext>
            </a:extLst>
          </p:cNvPr>
          <p:cNvSpPr/>
          <p:nvPr/>
        </p:nvSpPr>
        <p:spPr>
          <a:xfrm>
            <a:off x="66266" y="3012978"/>
            <a:ext cx="6997145" cy="461665"/>
          </a:xfrm>
          <a:prstGeom prst="rect">
            <a:avLst/>
          </a:prstGeom>
        </p:spPr>
        <p:txBody>
          <a:bodyPr wrap="square">
            <a:spAutoFit/>
          </a:bodyPr>
          <a:lstStyle/>
          <a:p>
            <a:pPr algn="r"/>
            <a:r>
              <a:rPr lang="en-US" sz="2400" dirty="0">
                <a:solidFill>
                  <a:srgbClr val="C586C0"/>
                </a:solidFill>
                <a:latin typeface="Menlo" panose="020B0609030804020204" pitchFamily="49" charset="0"/>
              </a:rPr>
              <a:t>requires</a:t>
            </a:r>
            <a:r>
              <a:rPr lang="en-US" sz="2400" dirty="0">
                <a:solidFill>
                  <a:srgbClr val="D4D4D4"/>
                </a:solidFill>
                <a:latin typeface="Menlo" panose="020B0609030804020204" pitchFamily="49" charset="0"/>
              </a:rPr>
              <a:t> f(i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 </a:t>
            </a:r>
            <a:r>
              <a:rPr lang="en-US" sz="2400" dirty="0">
                <a:solidFill>
                  <a:srgbClr val="D4D4D4"/>
                </a:solidFill>
                <a:latin typeface="Menlo" panose="020B0609030804020204" pitchFamily="49" charset="0"/>
                <a:sym typeface="Wingdings" pitchFamily="2" charset="2"/>
              </a:rPr>
              <a:t>==&gt; </a:t>
            </a:r>
            <a:r>
              <a:rPr lang="en-US" sz="2400" dirty="0">
                <a:solidFill>
                  <a:srgbClr val="D4D4D4"/>
                </a:solidFill>
                <a:latin typeface="Menlo" panose="020B0609030804020204" pitchFamily="49" charset="0"/>
              </a:rPr>
              <a:t>h(i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p>
        </p:txBody>
      </p:sp>
      <p:grpSp>
        <p:nvGrpSpPr>
          <p:cNvPr id="32" name="Group 31">
            <a:extLst>
              <a:ext uri="{FF2B5EF4-FFF2-40B4-BE49-F238E27FC236}">
                <a16:creationId xmlns:a16="http://schemas.microsoft.com/office/drawing/2014/main" id="{ADF7771D-B985-7D41-A610-8146F7325AB1}"/>
              </a:ext>
            </a:extLst>
          </p:cNvPr>
          <p:cNvGrpSpPr/>
          <p:nvPr/>
        </p:nvGrpSpPr>
        <p:grpSpPr>
          <a:xfrm>
            <a:off x="5814320" y="1729542"/>
            <a:ext cx="5681943" cy="929363"/>
            <a:chOff x="5814320" y="1729542"/>
            <a:chExt cx="5681943" cy="929363"/>
          </a:xfrm>
        </p:grpSpPr>
        <p:sp>
          <p:nvSpPr>
            <p:cNvPr id="11" name="Right Arrow 10">
              <a:extLst>
                <a:ext uri="{FF2B5EF4-FFF2-40B4-BE49-F238E27FC236}">
                  <a16:creationId xmlns:a16="http://schemas.microsoft.com/office/drawing/2014/main" id="{E0D40B13-96F3-6B45-B3B9-BCA62AE54C04}"/>
                </a:ext>
              </a:extLst>
            </p:cNvPr>
            <p:cNvSpPr/>
            <p:nvPr/>
          </p:nvSpPr>
          <p:spPr>
            <a:xfrm>
              <a:off x="7063411" y="2206485"/>
              <a:ext cx="430696" cy="2915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BC4965DB-69B1-1E40-9A8A-080F05EB9A09}"/>
                </a:ext>
              </a:extLst>
            </p:cNvPr>
            <p:cNvSpPr txBox="1"/>
            <p:nvPr/>
          </p:nvSpPr>
          <p:spPr>
            <a:xfrm>
              <a:off x="5814320" y="1729542"/>
              <a:ext cx="1219200" cy="461665"/>
            </a:xfrm>
            <a:prstGeom prst="rect">
              <a:avLst/>
            </a:prstGeom>
            <a:noFill/>
          </p:spPr>
          <p:txBody>
            <a:bodyPr wrap="square" rtlCol="0">
              <a:spAutoFit/>
            </a:bodyPr>
            <a:lstStyle/>
            <a:p>
              <a:pPr algn="ctr"/>
              <a:r>
                <a:rPr lang="en-US" sz="2400" b="1" dirty="0">
                  <a:solidFill>
                    <a:schemeClr val="accent5"/>
                  </a:solidFill>
                </a:rPr>
                <a:t>FALSE</a:t>
              </a:r>
            </a:p>
          </p:txBody>
        </p:sp>
        <p:sp>
          <p:nvSpPr>
            <p:cNvPr id="15" name="Right Arrow 14">
              <a:extLst>
                <a:ext uri="{FF2B5EF4-FFF2-40B4-BE49-F238E27FC236}">
                  <a16:creationId xmlns:a16="http://schemas.microsoft.com/office/drawing/2014/main" id="{5929F4A2-AB90-AA40-A0A9-BF4F123CAD45}"/>
                </a:ext>
              </a:extLst>
            </p:cNvPr>
            <p:cNvSpPr/>
            <p:nvPr/>
          </p:nvSpPr>
          <p:spPr>
            <a:xfrm rot="17466391">
              <a:off x="6163847" y="2245098"/>
              <a:ext cx="520146" cy="307467"/>
            </a:xfrm>
            <a:prstGeom prst="rightArrow">
              <a:avLst>
                <a:gd name="adj1" fmla="val 37438"/>
                <a:gd name="adj2" fmla="val 5000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5"/>
                </a:solidFill>
              </a:endParaRPr>
            </a:p>
          </p:txBody>
        </p:sp>
        <p:sp>
          <p:nvSpPr>
            <p:cNvPr id="16" name="TextBox 15">
              <a:extLst>
                <a:ext uri="{FF2B5EF4-FFF2-40B4-BE49-F238E27FC236}">
                  <a16:creationId xmlns:a16="http://schemas.microsoft.com/office/drawing/2014/main" id="{D01AAF16-F942-EC48-8B8C-5CDE061A60FB}"/>
                </a:ext>
              </a:extLst>
            </p:cNvPr>
            <p:cNvSpPr txBox="1"/>
            <p:nvPr/>
          </p:nvSpPr>
          <p:spPr>
            <a:xfrm>
              <a:off x="7487480" y="2118455"/>
              <a:ext cx="4008783" cy="461665"/>
            </a:xfrm>
            <a:prstGeom prst="rect">
              <a:avLst/>
            </a:prstGeom>
            <a:noFill/>
          </p:spPr>
          <p:txBody>
            <a:bodyPr wrap="square" rtlCol="0">
              <a:spAutoFit/>
            </a:bodyPr>
            <a:lstStyle/>
            <a:p>
              <a:r>
                <a:rPr lang="en-US" sz="2400" dirty="0"/>
                <a:t>Precondition is a contradiction</a:t>
              </a:r>
            </a:p>
          </p:txBody>
        </p:sp>
      </p:grpSp>
      <p:grpSp>
        <p:nvGrpSpPr>
          <p:cNvPr id="34" name="Group 33">
            <a:extLst>
              <a:ext uri="{FF2B5EF4-FFF2-40B4-BE49-F238E27FC236}">
                <a16:creationId xmlns:a16="http://schemas.microsoft.com/office/drawing/2014/main" id="{CEA68C45-3C1C-AA4E-A1EC-40D142C37EEA}"/>
              </a:ext>
            </a:extLst>
          </p:cNvPr>
          <p:cNvGrpSpPr/>
          <p:nvPr/>
        </p:nvGrpSpPr>
        <p:grpSpPr>
          <a:xfrm>
            <a:off x="7063411" y="3908731"/>
            <a:ext cx="4432852" cy="461665"/>
            <a:chOff x="7063411" y="3908731"/>
            <a:chExt cx="4432852" cy="461665"/>
          </a:xfrm>
        </p:grpSpPr>
        <p:sp>
          <p:nvSpPr>
            <p:cNvPr id="19" name="Right Arrow 18">
              <a:extLst>
                <a:ext uri="{FF2B5EF4-FFF2-40B4-BE49-F238E27FC236}">
                  <a16:creationId xmlns:a16="http://schemas.microsoft.com/office/drawing/2014/main" id="{8C953B63-109C-7D47-B555-398429093F5B}"/>
                </a:ext>
              </a:extLst>
            </p:cNvPr>
            <p:cNvSpPr/>
            <p:nvPr/>
          </p:nvSpPr>
          <p:spPr>
            <a:xfrm>
              <a:off x="7063411" y="3996761"/>
              <a:ext cx="430696" cy="2915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A823DED8-1D1E-D846-AD29-FD972353F9E7}"/>
                </a:ext>
              </a:extLst>
            </p:cNvPr>
            <p:cNvSpPr txBox="1"/>
            <p:nvPr/>
          </p:nvSpPr>
          <p:spPr>
            <a:xfrm>
              <a:off x="7487480" y="3908731"/>
              <a:ext cx="4008783" cy="461665"/>
            </a:xfrm>
            <a:prstGeom prst="rect">
              <a:avLst/>
            </a:prstGeom>
            <a:noFill/>
          </p:spPr>
          <p:txBody>
            <a:bodyPr wrap="square" rtlCol="0">
              <a:spAutoFit/>
            </a:bodyPr>
            <a:lstStyle/>
            <a:p>
              <a:r>
                <a:rPr lang="en-US" sz="2400" dirty="0"/>
                <a:t>Refers to o</a:t>
              </a:r>
              <a:r>
                <a:rPr lang="en-US" sz="2400" baseline="-25000" dirty="0"/>
                <a:t>i</a:t>
              </a:r>
              <a:r>
                <a:rPr lang="en-US" sz="2400" dirty="0"/>
                <a:t> not </a:t>
              </a:r>
              <a:r>
                <a:rPr lang="en-US" sz="2400" dirty="0">
                  <a:solidFill>
                    <a:schemeClr val="accent4"/>
                  </a:solidFill>
                </a:rPr>
                <a:t>old</a:t>
              </a:r>
              <a:r>
                <a:rPr lang="en-US" sz="2400" dirty="0"/>
                <a:t>(o</a:t>
              </a:r>
              <a:r>
                <a:rPr lang="en-US" sz="2400" baseline="-25000" dirty="0"/>
                <a:t>i</a:t>
              </a:r>
              <a:r>
                <a:rPr lang="en-US" sz="2400" dirty="0"/>
                <a:t>)</a:t>
              </a:r>
            </a:p>
          </p:txBody>
        </p:sp>
      </p:grpSp>
      <p:grpSp>
        <p:nvGrpSpPr>
          <p:cNvPr id="33" name="Group 32">
            <a:extLst>
              <a:ext uri="{FF2B5EF4-FFF2-40B4-BE49-F238E27FC236}">
                <a16:creationId xmlns:a16="http://schemas.microsoft.com/office/drawing/2014/main" id="{A387DED3-F257-1C43-AC08-1C1BA752907E}"/>
              </a:ext>
            </a:extLst>
          </p:cNvPr>
          <p:cNvGrpSpPr/>
          <p:nvPr/>
        </p:nvGrpSpPr>
        <p:grpSpPr>
          <a:xfrm>
            <a:off x="3640964" y="2597558"/>
            <a:ext cx="8120340" cy="929363"/>
            <a:chOff x="3640964" y="2597558"/>
            <a:chExt cx="8120340" cy="929363"/>
          </a:xfrm>
        </p:grpSpPr>
        <p:sp>
          <p:nvSpPr>
            <p:cNvPr id="17" name="Right Arrow 16">
              <a:extLst>
                <a:ext uri="{FF2B5EF4-FFF2-40B4-BE49-F238E27FC236}">
                  <a16:creationId xmlns:a16="http://schemas.microsoft.com/office/drawing/2014/main" id="{4B03E2DE-5764-774C-9D52-76EE56FDED7D}"/>
                </a:ext>
              </a:extLst>
            </p:cNvPr>
            <p:cNvSpPr/>
            <p:nvPr/>
          </p:nvSpPr>
          <p:spPr>
            <a:xfrm>
              <a:off x="7063411" y="3101008"/>
              <a:ext cx="430696" cy="2915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C282C71E-F760-4743-AAAC-B3BC3C50909A}"/>
                </a:ext>
              </a:extLst>
            </p:cNvPr>
            <p:cNvSpPr txBox="1"/>
            <p:nvPr/>
          </p:nvSpPr>
          <p:spPr>
            <a:xfrm>
              <a:off x="7487480" y="3012978"/>
              <a:ext cx="4273824" cy="461665"/>
            </a:xfrm>
            <a:prstGeom prst="rect">
              <a:avLst/>
            </a:prstGeom>
            <a:noFill/>
          </p:spPr>
          <p:txBody>
            <a:bodyPr wrap="square" rtlCol="0">
              <a:spAutoFit/>
            </a:bodyPr>
            <a:lstStyle/>
            <a:p>
              <a:r>
                <a:rPr lang="en-US" sz="2400" dirty="0"/>
                <a:t>Vacuity and under specification</a:t>
              </a:r>
            </a:p>
          </p:txBody>
        </p:sp>
        <p:sp>
          <p:nvSpPr>
            <p:cNvPr id="25" name="TextBox 24">
              <a:extLst>
                <a:ext uri="{FF2B5EF4-FFF2-40B4-BE49-F238E27FC236}">
                  <a16:creationId xmlns:a16="http://schemas.microsoft.com/office/drawing/2014/main" id="{08578A50-7B4E-E24A-BB5F-AE4053343DF9}"/>
                </a:ext>
              </a:extLst>
            </p:cNvPr>
            <p:cNvSpPr txBox="1"/>
            <p:nvPr/>
          </p:nvSpPr>
          <p:spPr>
            <a:xfrm>
              <a:off x="3640964" y="2597558"/>
              <a:ext cx="1219200" cy="461665"/>
            </a:xfrm>
            <a:prstGeom prst="rect">
              <a:avLst/>
            </a:prstGeom>
            <a:noFill/>
          </p:spPr>
          <p:txBody>
            <a:bodyPr wrap="square" rtlCol="0">
              <a:spAutoFit/>
            </a:bodyPr>
            <a:lstStyle/>
            <a:p>
              <a:pPr algn="ctr"/>
              <a:r>
                <a:rPr lang="en-US" sz="2400" b="1" dirty="0">
                  <a:solidFill>
                    <a:schemeClr val="accent5"/>
                  </a:solidFill>
                </a:rPr>
                <a:t>FALSE</a:t>
              </a:r>
            </a:p>
          </p:txBody>
        </p:sp>
        <p:sp>
          <p:nvSpPr>
            <p:cNvPr id="26" name="Right Arrow 25">
              <a:extLst>
                <a:ext uri="{FF2B5EF4-FFF2-40B4-BE49-F238E27FC236}">
                  <a16:creationId xmlns:a16="http://schemas.microsoft.com/office/drawing/2014/main" id="{B664FC80-5C4A-C343-9833-AB401E6AA271}"/>
                </a:ext>
              </a:extLst>
            </p:cNvPr>
            <p:cNvSpPr/>
            <p:nvPr/>
          </p:nvSpPr>
          <p:spPr>
            <a:xfrm rot="17466391">
              <a:off x="3990491" y="3113114"/>
              <a:ext cx="520146" cy="307467"/>
            </a:xfrm>
            <a:prstGeom prst="rightArrow">
              <a:avLst>
                <a:gd name="adj1" fmla="val 37438"/>
                <a:gd name="adj2" fmla="val 5000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5"/>
                </a:solidFill>
              </a:endParaRPr>
            </a:p>
          </p:txBody>
        </p:sp>
      </p:grpSp>
      <p:grpSp>
        <p:nvGrpSpPr>
          <p:cNvPr id="35" name="Group 34">
            <a:extLst>
              <a:ext uri="{FF2B5EF4-FFF2-40B4-BE49-F238E27FC236}">
                <a16:creationId xmlns:a16="http://schemas.microsoft.com/office/drawing/2014/main" id="{BD070CD6-6B4B-D740-ADA6-B4DD91DCF666}"/>
              </a:ext>
            </a:extLst>
          </p:cNvPr>
          <p:cNvGrpSpPr/>
          <p:nvPr/>
        </p:nvGrpSpPr>
        <p:grpSpPr>
          <a:xfrm>
            <a:off x="5019191" y="4399856"/>
            <a:ext cx="6477074" cy="929363"/>
            <a:chOff x="5019191" y="4399856"/>
            <a:chExt cx="6477074" cy="929363"/>
          </a:xfrm>
        </p:grpSpPr>
        <p:sp>
          <p:nvSpPr>
            <p:cNvPr id="21" name="Right Arrow 20">
              <a:extLst>
                <a:ext uri="{FF2B5EF4-FFF2-40B4-BE49-F238E27FC236}">
                  <a16:creationId xmlns:a16="http://schemas.microsoft.com/office/drawing/2014/main" id="{44AEC6B2-3ACE-DB43-BD0C-BB5681C864EA}"/>
                </a:ext>
              </a:extLst>
            </p:cNvPr>
            <p:cNvSpPr/>
            <p:nvPr/>
          </p:nvSpPr>
          <p:spPr>
            <a:xfrm>
              <a:off x="7063413" y="4884657"/>
              <a:ext cx="430696" cy="2915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75C3A6A1-AC4C-1D41-9517-F082A0E6C2AD}"/>
                </a:ext>
              </a:extLst>
            </p:cNvPr>
            <p:cNvSpPr txBox="1"/>
            <p:nvPr/>
          </p:nvSpPr>
          <p:spPr>
            <a:xfrm>
              <a:off x="7487482" y="4796627"/>
              <a:ext cx="4008783" cy="461665"/>
            </a:xfrm>
            <a:prstGeom prst="rect">
              <a:avLst/>
            </a:prstGeom>
            <a:noFill/>
          </p:spPr>
          <p:txBody>
            <a:bodyPr wrap="square" rtlCol="0">
              <a:spAutoFit/>
            </a:bodyPr>
            <a:lstStyle/>
            <a:p>
              <a:r>
                <a:rPr lang="en-US" sz="2400" dirty="0"/>
                <a:t>Vacuity: </a:t>
              </a:r>
              <a:r>
                <a:rPr lang="en-US" sz="2400" dirty="0">
                  <a:solidFill>
                    <a:schemeClr val="accent4"/>
                  </a:solidFill>
                </a:rPr>
                <a:t>assume</a:t>
              </a:r>
              <a:r>
                <a:rPr lang="en-US" sz="2400" dirty="0"/>
                <a:t>(false)</a:t>
              </a:r>
            </a:p>
          </p:txBody>
        </p:sp>
        <p:sp>
          <p:nvSpPr>
            <p:cNvPr id="27" name="TextBox 26">
              <a:extLst>
                <a:ext uri="{FF2B5EF4-FFF2-40B4-BE49-F238E27FC236}">
                  <a16:creationId xmlns:a16="http://schemas.microsoft.com/office/drawing/2014/main" id="{74C0A8BF-1AD2-8B44-9DC6-C4AC6B6744B7}"/>
                </a:ext>
              </a:extLst>
            </p:cNvPr>
            <p:cNvSpPr txBox="1"/>
            <p:nvPr/>
          </p:nvSpPr>
          <p:spPr>
            <a:xfrm>
              <a:off x="5019191" y="4399856"/>
              <a:ext cx="1219200" cy="461665"/>
            </a:xfrm>
            <a:prstGeom prst="rect">
              <a:avLst/>
            </a:prstGeom>
            <a:noFill/>
          </p:spPr>
          <p:txBody>
            <a:bodyPr wrap="square" rtlCol="0">
              <a:spAutoFit/>
            </a:bodyPr>
            <a:lstStyle/>
            <a:p>
              <a:pPr algn="ctr"/>
              <a:r>
                <a:rPr lang="en-US" sz="2400" b="1" dirty="0">
                  <a:solidFill>
                    <a:schemeClr val="accent5"/>
                  </a:solidFill>
                </a:rPr>
                <a:t>FALSE</a:t>
              </a:r>
            </a:p>
          </p:txBody>
        </p:sp>
        <p:sp>
          <p:nvSpPr>
            <p:cNvPr id="28" name="Right Arrow 27">
              <a:extLst>
                <a:ext uri="{FF2B5EF4-FFF2-40B4-BE49-F238E27FC236}">
                  <a16:creationId xmlns:a16="http://schemas.microsoft.com/office/drawing/2014/main" id="{5ED667CE-B053-4A4E-A998-494ACC270EFE}"/>
                </a:ext>
              </a:extLst>
            </p:cNvPr>
            <p:cNvSpPr/>
            <p:nvPr/>
          </p:nvSpPr>
          <p:spPr>
            <a:xfrm rot="17466391">
              <a:off x="5368718" y="4915412"/>
              <a:ext cx="520146" cy="307467"/>
            </a:xfrm>
            <a:prstGeom prst="rightArrow">
              <a:avLst>
                <a:gd name="adj1" fmla="val 37438"/>
                <a:gd name="adj2" fmla="val 5000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5"/>
                </a:solidFill>
              </a:endParaRPr>
            </a:p>
          </p:txBody>
        </p:sp>
      </p:grpSp>
      <p:grpSp>
        <p:nvGrpSpPr>
          <p:cNvPr id="36" name="Group 35">
            <a:extLst>
              <a:ext uri="{FF2B5EF4-FFF2-40B4-BE49-F238E27FC236}">
                <a16:creationId xmlns:a16="http://schemas.microsoft.com/office/drawing/2014/main" id="{776EEDAF-0F43-0146-B889-D7845C8E6BE9}"/>
              </a:ext>
            </a:extLst>
          </p:cNvPr>
          <p:cNvGrpSpPr/>
          <p:nvPr/>
        </p:nvGrpSpPr>
        <p:grpSpPr>
          <a:xfrm>
            <a:off x="1692892" y="5327505"/>
            <a:ext cx="9863004" cy="929363"/>
            <a:chOff x="1692892" y="5327505"/>
            <a:chExt cx="9863004" cy="929363"/>
          </a:xfrm>
        </p:grpSpPr>
        <p:sp>
          <p:nvSpPr>
            <p:cNvPr id="23" name="Right Arrow 22">
              <a:extLst>
                <a:ext uri="{FF2B5EF4-FFF2-40B4-BE49-F238E27FC236}">
                  <a16:creationId xmlns:a16="http://schemas.microsoft.com/office/drawing/2014/main" id="{F5FB4BC4-B8B1-1F42-AB05-B8ED1CA10D15}"/>
                </a:ext>
              </a:extLst>
            </p:cNvPr>
            <p:cNvSpPr/>
            <p:nvPr/>
          </p:nvSpPr>
          <p:spPr>
            <a:xfrm>
              <a:off x="7063413" y="5764701"/>
              <a:ext cx="430696" cy="2915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CCF3A7B1-D851-4B44-ACC5-19CF981B38BA}"/>
                </a:ext>
              </a:extLst>
            </p:cNvPr>
            <p:cNvSpPr txBox="1"/>
            <p:nvPr/>
          </p:nvSpPr>
          <p:spPr>
            <a:xfrm>
              <a:off x="7487482" y="5676671"/>
              <a:ext cx="4068414" cy="461665"/>
            </a:xfrm>
            <a:prstGeom prst="rect">
              <a:avLst/>
            </a:prstGeom>
            <a:noFill/>
          </p:spPr>
          <p:txBody>
            <a:bodyPr wrap="square" rtlCol="0">
              <a:spAutoFit/>
            </a:bodyPr>
            <a:lstStyle/>
            <a:p>
              <a:r>
                <a:rPr lang="en-US" sz="2400" dirty="0"/>
                <a:t>Vacuity and under specification</a:t>
              </a:r>
            </a:p>
          </p:txBody>
        </p:sp>
        <p:sp>
          <p:nvSpPr>
            <p:cNvPr id="29" name="TextBox 28">
              <a:extLst>
                <a:ext uri="{FF2B5EF4-FFF2-40B4-BE49-F238E27FC236}">
                  <a16:creationId xmlns:a16="http://schemas.microsoft.com/office/drawing/2014/main" id="{066B0F86-3A40-FF43-BA1E-DBF2CA78D9EC}"/>
                </a:ext>
              </a:extLst>
            </p:cNvPr>
            <p:cNvSpPr txBox="1"/>
            <p:nvPr/>
          </p:nvSpPr>
          <p:spPr>
            <a:xfrm>
              <a:off x="1692892" y="5327505"/>
              <a:ext cx="1219200" cy="461665"/>
            </a:xfrm>
            <a:prstGeom prst="rect">
              <a:avLst/>
            </a:prstGeom>
            <a:noFill/>
          </p:spPr>
          <p:txBody>
            <a:bodyPr wrap="square" rtlCol="0">
              <a:spAutoFit/>
            </a:bodyPr>
            <a:lstStyle/>
            <a:p>
              <a:pPr algn="ctr"/>
              <a:r>
                <a:rPr lang="en-US" sz="2400" b="1" dirty="0">
                  <a:solidFill>
                    <a:schemeClr val="accent5"/>
                  </a:solidFill>
                </a:rPr>
                <a:t>FALSE</a:t>
              </a:r>
            </a:p>
          </p:txBody>
        </p:sp>
        <p:sp>
          <p:nvSpPr>
            <p:cNvPr id="30" name="Right Arrow 29">
              <a:extLst>
                <a:ext uri="{FF2B5EF4-FFF2-40B4-BE49-F238E27FC236}">
                  <a16:creationId xmlns:a16="http://schemas.microsoft.com/office/drawing/2014/main" id="{61CAB838-0547-264E-BE15-865918E2424D}"/>
                </a:ext>
              </a:extLst>
            </p:cNvPr>
            <p:cNvSpPr/>
            <p:nvPr/>
          </p:nvSpPr>
          <p:spPr>
            <a:xfrm rot="17466391">
              <a:off x="2042419" y="5843061"/>
              <a:ext cx="520146" cy="307467"/>
            </a:xfrm>
            <a:prstGeom prst="rightArrow">
              <a:avLst>
                <a:gd name="adj1" fmla="val 37438"/>
                <a:gd name="adj2" fmla="val 5000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5"/>
                </a:solidFill>
              </a:endParaRPr>
            </a:p>
          </p:txBody>
        </p:sp>
      </p:grpSp>
      <p:sp>
        <p:nvSpPr>
          <p:cNvPr id="31" name="Title 30">
            <a:extLst>
              <a:ext uri="{FF2B5EF4-FFF2-40B4-BE49-F238E27FC236}">
                <a16:creationId xmlns:a16="http://schemas.microsoft.com/office/drawing/2014/main" id="{F43C9F7B-857F-3641-B34D-E4A86C1B3ACE}"/>
              </a:ext>
            </a:extLst>
          </p:cNvPr>
          <p:cNvSpPr>
            <a:spLocks noGrp="1"/>
          </p:cNvSpPr>
          <p:nvPr>
            <p:ph type="title"/>
          </p:nvPr>
        </p:nvSpPr>
        <p:spPr/>
        <p:txBody>
          <a:bodyPr/>
          <a:lstStyle/>
          <a:p>
            <a:r>
              <a:rPr lang="en-US" dirty="0"/>
              <a:t>Common Unintended Subtleties in Contracts</a:t>
            </a:r>
          </a:p>
        </p:txBody>
      </p:sp>
    </p:spTree>
    <p:extLst>
      <p:ext uri="{BB962C8B-B14F-4D97-AF65-F5344CB8AC3E}">
        <p14:creationId xmlns:p14="http://schemas.microsoft.com/office/powerpoint/2010/main" val="977678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2051E-2172-8346-90D0-F905D91E8AAB}"/>
              </a:ext>
            </a:extLst>
          </p:cNvPr>
          <p:cNvSpPr>
            <a:spLocks noGrp="1"/>
          </p:cNvSpPr>
          <p:nvPr>
            <p:ph type="title"/>
          </p:nvPr>
        </p:nvSpPr>
        <p:spPr/>
        <p:txBody>
          <a:bodyPr/>
          <a:lstStyle/>
          <a:p>
            <a:r>
              <a:rPr lang="en-US" dirty="0"/>
              <a:t>Gradual Verification</a:t>
            </a:r>
          </a:p>
        </p:txBody>
      </p:sp>
      <p:sp>
        <p:nvSpPr>
          <p:cNvPr id="3" name="Rounded Rectangle 2">
            <a:extLst>
              <a:ext uri="{FF2B5EF4-FFF2-40B4-BE49-F238E27FC236}">
                <a16:creationId xmlns:a16="http://schemas.microsoft.com/office/drawing/2014/main" id="{932EE841-AAE7-454B-B471-0C973FBB9CBC}"/>
              </a:ext>
            </a:extLst>
          </p:cNvPr>
          <p:cNvSpPr/>
          <p:nvPr/>
        </p:nvSpPr>
        <p:spPr>
          <a:xfrm>
            <a:off x="1172808" y="3096443"/>
            <a:ext cx="3564837" cy="24251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5003A2E-05A1-694C-BEAA-16F3B6126634}"/>
              </a:ext>
            </a:extLst>
          </p:cNvPr>
          <p:cNvSpPr txBox="1"/>
          <p:nvPr/>
        </p:nvSpPr>
        <p:spPr>
          <a:xfrm>
            <a:off x="2060706" y="3043662"/>
            <a:ext cx="1669773" cy="646331"/>
          </a:xfrm>
          <a:prstGeom prst="rect">
            <a:avLst/>
          </a:prstGeom>
          <a:noFill/>
        </p:spPr>
        <p:txBody>
          <a:bodyPr wrap="square" rtlCol="0">
            <a:spAutoFit/>
          </a:bodyPr>
          <a:lstStyle/>
          <a:p>
            <a:pPr algn="ctr"/>
            <a:r>
              <a:rPr lang="en-US" sz="3600" dirty="0" err="1"/>
              <a:t>Dafny</a:t>
            </a:r>
            <a:endParaRPr lang="en-US" sz="3600" dirty="0"/>
          </a:p>
        </p:txBody>
      </p:sp>
      <p:sp>
        <p:nvSpPr>
          <p:cNvPr id="5" name="Rounded Rectangle 4">
            <a:extLst>
              <a:ext uri="{FF2B5EF4-FFF2-40B4-BE49-F238E27FC236}">
                <a16:creationId xmlns:a16="http://schemas.microsoft.com/office/drawing/2014/main" id="{086940AB-C645-B04D-9D0C-ACBD6AAA3A22}"/>
              </a:ext>
            </a:extLst>
          </p:cNvPr>
          <p:cNvSpPr/>
          <p:nvPr/>
        </p:nvSpPr>
        <p:spPr>
          <a:xfrm>
            <a:off x="1421284" y="3740830"/>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Environment Models</a:t>
            </a:r>
          </a:p>
        </p:txBody>
      </p:sp>
      <p:sp>
        <p:nvSpPr>
          <p:cNvPr id="6" name="Rounded Rectangle 5">
            <a:extLst>
              <a:ext uri="{FF2B5EF4-FFF2-40B4-BE49-F238E27FC236}">
                <a16:creationId xmlns:a16="http://schemas.microsoft.com/office/drawing/2014/main" id="{8D43A981-5945-C14D-AC49-58AF80878307}"/>
              </a:ext>
            </a:extLst>
          </p:cNvPr>
          <p:cNvSpPr/>
          <p:nvPr/>
        </p:nvSpPr>
        <p:spPr>
          <a:xfrm>
            <a:off x="3057926" y="4590623"/>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Tests</a:t>
            </a:r>
          </a:p>
        </p:txBody>
      </p:sp>
      <p:sp>
        <p:nvSpPr>
          <p:cNvPr id="7" name="Rounded Rectangle 6">
            <a:extLst>
              <a:ext uri="{FF2B5EF4-FFF2-40B4-BE49-F238E27FC236}">
                <a16:creationId xmlns:a16="http://schemas.microsoft.com/office/drawing/2014/main" id="{975B9FF7-FF59-CD4C-9E92-662DB7410863}"/>
              </a:ext>
            </a:extLst>
          </p:cNvPr>
          <p:cNvSpPr/>
          <p:nvPr/>
        </p:nvSpPr>
        <p:spPr>
          <a:xfrm>
            <a:off x="1421284" y="4590623"/>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Generalized Properties</a:t>
            </a:r>
          </a:p>
        </p:txBody>
      </p:sp>
      <p:sp>
        <p:nvSpPr>
          <p:cNvPr id="8" name="Rounded Rectangle 7">
            <a:extLst>
              <a:ext uri="{FF2B5EF4-FFF2-40B4-BE49-F238E27FC236}">
                <a16:creationId xmlns:a16="http://schemas.microsoft.com/office/drawing/2014/main" id="{2C422EAB-4658-7B4F-8023-14B6DB6A3DCA}"/>
              </a:ext>
            </a:extLst>
          </p:cNvPr>
          <p:cNvSpPr/>
          <p:nvPr/>
        </p:nvSpPr>
        <p:spPr>
          <a:xfrm>
            <a:off x="3057926" y="3739173"/>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Component Model</a:t>
            </a:r>
          </a:p>
        </p:txBody>
      </p:sp>
      <p:sp>
        <p:nvSpPr>
          <p:cNvPr id="9" name="Rounded Rectangle 8">
            <a:extLst>
              <a:ext uri="{FF2B5EF4-FFF2-40B4-BE49-F238E27FC236}">
                <a16:creationId xmlns:a16="http://schemas.microsoft.com/office/drawing/2014/main" id="{0BEFC859-9B8E-D848-9905-E162C720ACE7}"/>
              </a:ext>
            </a:extLst>
          </p:cNvPr>
          <p:cNvSpPr/>
          <p:nvPr/>
        </p:nvSpPr>
        <p:spPr>
          <a:xfrm>
            <a:off x="7550419" y="3096443"/>
            <a:ext cx="3564837" cy="24251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17A85CB-62FE-7B45-833D-1B472BD96874}"/>
              </a:ext>
            </a:extLst>
          </p:cNvPr>
          <p:cNvSpPr txBox="1"/>
          <p:nvPr/>
        </p:nvSpPr>
        <p:spPr>
          <a:xfrm>
            <a:off x="8410156" y="3043663"/>
            <a:ext cx="1845362" cy="646331"/>
          </a:xfrm>
          <a:prstGeom prst="rect">
            <a:avLst/>
          </a:prstGeom>
          <a:noFill/>
        </p:spPr>
        <p:txBody>
          <a:bodyPr wrap="square" rtlCol="0">
            <a:spAutoFit/>
          </a:bodyPr>
          <a:lstStyle/>
          <a:p>
            <a:pPr algn="ctr"/>
            <a:r>
              <a:rPr lang="en-US" sz="3600" dirty="0"/>
              <a:t>Runtime</a:t>
            </a:r>
          </a:p>
        </p:txBody>
      </p:sp>
      <p:sp>
        <p:nvSpPr>
          <p:cNvPr id="11" name="Right Arrow 10">
            <a:extLst>
              <a:ext uri="{FF2B5EF4-FFF2-40B4-BE49-F238E27FC236}">
                <a16:creationId xmlns:a16="http://schemas.microsoft.com/office/drawing/2014/main" id="{02AD78B8-165C-A349-9584-A49F59282116}"/>
              </a:ext>
            </a:extLst>
          </p:cNvPr>
          <p:cNvSpPr/>
          <p:nvPr/>
        </p:nvSpPr>
        <p:spPr>
          <a:xfrm>
            <a:off x="5001034" y="3966118"/>
            <a:ext cx="2420184" cy="93758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400" dirty="0" err="1"/>
              <a:t>Dafny</a:t>
            </a:r>
            <a:r>
              <a:rPr lang="en-US" sz="2400" dirty="0"/>
              <a:t> Compiler</a:t>
            </a:r>
          </a:p>
        </p:txBody>
      </p:sp>
      <p:sp>
        <p:nvSpPr>
          <p:cNvPr id="12" name="Rounded Rectangle 11">
            <a:extLst>
              <a:ext uri="{FF2B5EF4-FFF2-40B4-BE49-F238E27FC236}">
                <a16:creationId xmlns:a16="http://schemas.microsoft.com/office/drawing/2014/main" id="{AF397848-C849-2F47-8055-88B2F65838A3}"/>
              </a:ext>
            </a:extLst>
          </p:cNvPr>
          <p:cNvSpPr/>
          <p:nvPr/>
        </p:nvSpPr>
        <p:spPr>
          <a:xfrm>
            <a:off x="9465360" y="3739172"/>
            <a:ext cx="1474309" cy="69573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Existing</a:t>
            </a:r>
          </a:p>
          <a:p>
            <a:pPr algn="ctr"/>
            <a:r>
              <a:rPr lang="en-US" dirty="0"/>
              <a:t>Environment</a:t>
            </a:r>
          </a:p>
        </p:txBody>
      </p:sp>
      <p:sp>
        <p:nvSpPr>
          <p:cNvPr id="13" name="Rounded Rectangle 12">
            <a:extLst>
              <a:ext uri="{FF2B5EF4-FFF2-40B4-BE49-F238E27FC236}">
                <a16:creationId xmlns:a16="http://schemas.microsoft.com/office/drawing/2014/main" id="{D17223AD-9029-044B-8AE0-A3B5A391BE44}"/>
              </a:ext>
            </a:extLst>
          </p:cNvPr>
          <p:cNvSpPr/>
          <p:nvPr/>
        </p:nvSpPr>
        <p:spPr>
          <a:xfrm>
            <a:off x="7815465" y="3739172"/>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err="1"/>
              <a:t>Dafny</a:t>
            </a:r>
            <a:r>
              <a:rPr lang="en-US" dirty="0"/>
              <a:t> Component</a:t>
            </a:r>
          </a:p>
        </p:txBody>
      </p:sp>
      <p:sp>
        <p:nvSpPr>
          <p:cNvPr id="14" name="Rounded Rectangle 13">
            <a:extLst>
              <a:ext uri="{FF2B5EF4-FFF2-40B4-BE49-F238E27FC236}">
                <a16:creationId xmlns:a16="http://schemas.microsoft.com/office/drawing/2014/main" id="{78F9B38F-DB0E-2D47-BCEF-26EF3BF132B8}"/>
              </a:ext>
            </a:extLst>
          </p:cNvPr>
          <p:cNvSpPr/>
          <p:nvPr/>
        </p:nvSpPr>
        <p:spPr>
          <a:xfrm>
            <a:off x="7815465" y="4607184"/>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err="1"/>
              <a:t>Dafny</a:t>
            </a:r>
            <a:r>
              <a:rPr lang="en-US" dirty="0"/>
              <a:t> Tests</a:t>
            </a:r>
          </a:p>
        </p:txBody>
      </p:sp>
      <p:sp>
        <p:nvSpPr>
          <p:cNvPr id="17" name="Left-Right Arrow 16">
            <a:extLst>
              <a:ext uri="{FF2B5EF4-FFF2-40B4-BE49-F238E27FC236}">
                <a16:creationId xmlns:a16="http://schemas.microsoft.com/office/drawing/2014/main" id="{296993D3-0E81-254E-BB3E-FC364685620A}"/>
              </a:ext>
            </a:extLst>
          </p:cNvPr>
          <p:cNvSpPr/>
          <p:nvPr/>
        </p:nvSpPr>
        <p:spPr>
          <a:xfrm>
            <a:off x="4921518" y="1690688"/>
            <a:ext cx="2420185" cy="93758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Test</a:t>
            </a:r>
          </a:p>
        </p:txBody>
      </p:sp>
      <p:sp>
        <p:nvSpPr>
          <p:cNvPr id="18" name="Rounded Rectangle 17">
            <a:extLst>
              <a:ext uri="{FF2B5EF4-FFF2-40B4-BE49-F238E27FC236}">
                <a16:creationId xmlns:a16="http://schemas.microsoft.com/office/drawing/2014/main" id="{59E09941-720D-9C43-961D-2BFC39E1C4BB}"/>
              </a:ext>
            </a:extLst>
          </p:cNvPr>
          <p:cNvSpPr/>
          <p:nvPr/>
        </p:nvSpPr>
        <p:spPr>
          <a:xfrm>
            <a:off x="1172808" y="1704684"/>
            <a:ext cx="3558208" cy="10031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Contract Model</a:t>
            </a:r>
          </a:p>
        </p:txBody>
      </p:sp>
      <p:sp>
        <p:nvSpPr>
          <p:cNvPr id="19" name="Rounded Rectangle 18">
            <a:extLst>
              <a:ext uri="{FF2B5EF4-FFF2-40B4-BE49-F238E27FC236}">
                <a16:creationId xmlns:a16="http://schemas.microsoft.com/office/drawing/2014/main" id="{61FC19C3-D362-3243-B056-198CBB2313B8}"/>
              </a:ext>
            </a:extLst>
          </p:cNvPr>
          <p:cNvSpPr/>
          <p:nvPr/>
        </p:nvSpPr>
        <p:spPr>
          <a:xfrm>
            <a:off x="7550420" y="1704677"/>
            <a:ext cx="3558208" cy="10031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Code</a:t>
            </a:r>
          </a:p>
        </p:txBody>
      </p:sp>
      <p:sp>
        <p:nvSpPr>
          <p:cNvPr id="21" name="TextBox 20">
            <a:extLst>
              <a:ext uri="{FF2B5EF4-FFF2-40B4-BE49-F238E27FC236}">
                <a16:creationId xmlns:a16="http://schemas.microsoft.com/office/drawing/2014/main" id="{22E4EDE0-FDD3-C44F-B44A-C6DE1DA20C79}"/>
              </a:ext>
            </a:extLst>
          </p:cNvPr>
          <p:cNvSpPr txBox="1"/>
          <p:nvPr/>
        </p:nvSpPr>
        <p:spPr>
          <a:xfrm>
            <a:off x="2286827" y="5874368"/>
            <a:ext cx="7618346" cy="646331"/>
          </a:xfrm>
          <a:prstGeom prst="rect">
            <a:avLst/>
          </a:prstGeom>
          <a:noFill/>
        </p:spPr>
        <p:txBody>
          <a:bodyPr wrap="square" rtlCol="0">
            <a:spAutoFit/>
          </a:bodyPr>
          <a:lstStyle/>
          <a:p>
            <a:pPr algn="ctr"/>
            <a:r>
              <a:rPr lang="en-US" sz="3600" dirty="0"/>
              <a:t> Requires a test framework for </a:t>
            </a:r>
            <a:r>
              <a:rPr lang="en-US" sz="3600" dirty="0" err="1"/>
              <a:t>Dafny</a:t>
            </a:r>
            <a:endParaRPr lang="en-US" sz="3600" dirty="0"/>
          </a:p>
        </p:txBody>
      </p:sp>
    </p:spTree>
    <p:extLst>
      <p:ext uri="{BB962C8B-B14F-4D97-AF65-F5344CB8AC3E}">
        <p14:creationId xmlns:p14="http://schemas.microsoft.com/office/powerpoint/2010/main" val="2255443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69B22-279D-2A42-8467-3383707D8C14}"/>
              </a:ext>
            </a:extLst>
          </p:cNvPr>
          <p:cNvSpPr>
            <a:spLocks noGrp="1"/>
          </p:cNvSpPr>
          <p:nvPr>
            <p:ph type="title"/>
          </p:nvPr>
        </p:nvSpPr>
        <p:spPr/>
        <p:txBody>
          <a:bodyPr/>
          <a:lstStyle/>
          <a:p>
            <a:r>
              <a:rPr lang="en-US" dirty="0"/>
              <a:t>Black Box Input Partitioning Tests</a:t>
            </a:r>
          </a:p>
        </p:txBody>
      </p:sp>
      <p:sp>
        <p:nvSpPr>
          <p:cNvPr id="3" name="Rectangle 2">
            <a:extLst>
              <a:ext uri="{FF2B5EF4-FFF2-40B4-BE49-F238E27FC236}">
                <a16:creationId xmlns:a16="http://schemas.microsoft.com/office/drawing/2014/main" id="{D1C10D5D-4E71-B249-BF03-FCE80002A285}"/>
              </a:ext>
            </a:extLst>
          </p:cNvPr>
          <p:cNvSpPr/>
          <p:nvPr/>
        </p:nvSpPr>
        <p:spPr>
          <a:xfrm>
            <a:off x="344558" y="1730444"/>
            <a:ext cx="11728174" cy="2677656"/>
          </a:xfrm>
          <a:prstGeom prst="rect">
            <a:avLst/>
          </a:prstGeom>
        </p:spPr>
        <p:txBody>
          <a:bodyPr wrap="square">
            <a:spAutoFit/>
          </a:bodyPr>
          <a:lstStyle/>
          <a:p>
            <a:r>
              <a:rPr lang="en-US" sz="2400" b="1" dirty="0">
                <a:solidFill>
                  <a:schemeClr val="tx2"/>
                </a:solidFill>
                <a:latin typeface="Menlo" panose="020B0609030804020204" pitchFamily="49" charset="0"/>
              </a:rPr>
              <a:t>Inputs</a:t>
            </a:r>
            <a:r>
              <a:rPr lang="en-US" sz="2400" dirty="0">
                <a:solidFill>
                  <a:schemeClr val="tx2"/>
                </a:solidFill>
                <a:latin typeface="Menlo" panose="020B0609030804020204" pitchFamily="49" charset="0"/>
              </a:rPr>
              <a:t>: </a:t>
            </a:r>
            <a:r>
              <a:rPr lang="en-US" sz="2400" dirty="0" err="1">
                <a:solidFill>
                  <a:schemeClr val="tx2"/>
                </a:solidFill>
                <a:latin typeface="Menlo" panose="020B0609030804020204" pitchFamily="49" charset="0"/>
              </a:rPr>
              <a:t>this.alarm</a:t>
            </a:r>
            <a:r>
              <a:rPr lang="en-US" sz="2400" dirty="0">
                <a:solidFill>
                  <a:schemeClr val="tx2"/>
                </a:solidFill>
                <a:latin typeface="Menlo" panose="020B0609030804020204" pitchFamily="49" charset="0"/>
              </a:rPr>
              <a:t>, </a:t>
            </a:r>
            <a:r>
              <a:rPr lang="en-US" sz="2400" dirty="0" err="1">
                <a:solidFill>
                  <a:schemeClr val="tx2"/>
                </a:solidFill>
                <a:latin typeface="Menlo" panose="020B0609030804020204" pitchFamily="49" charset="0"/>
              </a:rPr>
              <a:t>this.level</a:t>
            </a:r>
            <a:r>
              <a:rPr lang="en-US" sz="2400" dirty="0">
                <a:solidFill>
                  <a:schemeClr val="tx2"/>
                </a:solidFill>
                <a:latin typeface="Menlo" panose="020B0609030804020204" pitchFamily="49" charset="0"/>
              </a:rPr>
              <a:t>, t, fingerprint</a:t>
            </a:r>
          </a:p>
          <a:p>
            <a:endParaRPr lang="en-US" sz="2400" dirty="0">
              <a:solidFill>
                <a:schemeClr val="tx2"/>
              </a:solidFill>
              <a:latin typeface="Menlo" panose="020B0609030804020204" pitchFamily="49" charset="0"/>
            </a:endParaRPr>
          </a:p>
          <a:p>
            <a:r>
              <a:rPr lang="en-US" sz="2400" dirty="0">
                <a:solidFill>
                  <a:schemeClr val="accent5">
                    <a:lumMod val="40000"/>
                    <a:lumOff val="60000"/>
                  </a:schemeClr>
                </a:solidFill>
                <a:latin typeface="Menlo" panose="020B0609030804020204" pitchFamily="49" charset="0"/>
              </a:rPr>
              <a:t>expect !alarm</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alarm == (alarm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(!alarm &amp;&amp; </a:t>
            </a:r>
            <a:r>
              <a:rPr lang="en-US" sz="2400" dirty="0" err="1">
                <a:solidFill>
                  <a:srgbClr val="D4D4D4"/>
                </a:solidFill>
                <a:latin typeface="Menlo" panose="020B0609030804020204" pitchFamily="49" charset="0"/>
              </a:rPr>
              <a:t>level.</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a:t>
            </a:r>
            <a:endParaRPr lang="en-US" sz="2400" dirty="0">
              <a:solidFill>
                <a:srgbClr val="D4D4D4"/>
              </a:solidFill>
              <a:latin typeface="Menlo" panose="020B0609030804020204" pitchFamily="49" charset="0"/>
            </a:endParaRPr>
          </a:p>
        </p:txBody>
      </p:sp>
      <p:grpSp>
        <p:nvGrpSpPr>
          <p:cNvPr id="6" name="Group 5">
            <a:extLst>
              <a:ext uri="{FF2B5EF4-FFF2-40B4-BE49-F238E27FC236}">
                <a16:creationId xmlns:a16="http://schemas.microsoft.com/office/drawing/2014/main" id="{9FCD0285-F52C-E744-8CFA-00D41DB83D79}"/>
              </a:ext>
            </a:extLst>
          </p:cNvPr>
          <p:cNvGrpSpPr/>
          <p:nvPr/>
        </p:nvGrpSpPr>
        <p:grpSpPr>
          <a:xfrm>
            <a:off x="1318592" y="4482544"/>
            <a:ext cx="8607286" cy="536713"/>
            <a:chOff x="1013792" y="3899452"/>
            <a:chExt cx="8607286" cy="536713"/>
          </a:xfrm>
        </p:grpSpPr>
        <p:sp>
          <p:nvSpPr>
            <p:cNvPr id="4" name="Oval 3">
              <a:extLst>
                <a:ext uri="{FF2B5EF4-FFF2-40B4-BE49-F238E27FC236}">
                  <a16:creationId xmlns:a16="http://schemas.microsoft.com/office/drawing/2014/main" id="{C8C63CAD-5D8E-A444-B6AD-B31A8FA0307F}"/>
                </a:ext>
              </a:extLst>
            </p:cNvPr>
            <p:cNvSpPr/>
            <p:nvPr/>
          </p:nvSpPr>
          <p:spPr>
            <a:xfrm>
              <a:off x="1013792" y="3899452"/>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1</a:t>
              </a:r>
            </a:p>
          </p:txBody>
        </p:sp>
        <p:sp>
          <p:nvSpPr>
            <p:cNvPr id="5" name="TextBox 4">
              <a:extLst>
                <a:ext uri="{FF2B5EF4-FFF2-40B4-BE49-F238E27FC236}">
                  <a16:creationId xmlns:a16="http://schemas.microsoft.com/office/drawing/2014/main" id="{D1B129AF-AB0C-E24E-867B-C93B127AD23F}"/>
                </a:ext>
              </a:extLst>
            </p:cNvPr>
            <p:cNvSpPr txBox="1"/>
            <p:nvPr/>
          </p:nvSpPr>
          <p:spPr>
            <a:xfrm>
              <a:off x="1676400" y="3936975"/>
              <a:ext cx="7944678"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1"/>
                  </a:solidFill>
                </a:rPr>
                <a:t>true </a:t>
              </a:r>
              <a:r>
                <a:rPr lang="en-US" sz="2400" dirty="0"/>
                <a:t>and any </a:t>
              </a:r>
              <a:r>
                <a:rPr lang="en-US" sz="2400" i="1" dirty="0">
                  <a:solidFill>
                    <a:schemeClr val="tx2"/>
                  </a:solidFill>
                </a:rPr>
                <a:t>level</a:t>
              </a:r>
              <a:r>
                <a:rPr lang="en-US" sz="2400" dirty="0"/>
                <a:t>, </a:t>
              </a:r>
              <a:r>
                <a:rPr lang="en-US" sz="2400" i="1" dirty="0"/>
                <a:t>t</a:t>
              </a:r>
              <a:r>
                <a:rPr lang="en-US" sz="2400" dirty="0"/>
                <a:t>, and </a:t>
              </a:r>
              <a:r>
                <a:rPr lang="en-US" sz="2400" i="1" dirty="0"/>
                <a:t>fingerprint </a:t>
              </a:r>
            </a:p>
          </p:txBody>
        </p:sp>
      </p:grpSp>
      <p:grpSp>
        <p:nvGrpSpPr>
          <p:cNvPr id="13" name="Group 12">
            <a:extLst>
              <a:ext uri="{FF2B5EF4-FFF2-40B4-BE49-F238E27FC236}">
                <a16:creationId xmlns:a16="http://schemas.microsoft.com/office/drawing/2014/main" id="{CEC2048F-1F6A-B445-A1E9-611CAC97FC03}"/>
              </a:ext>
            </a:extLst>
          </p:cNvPr>
          <p:cNvGrpSpPr/>
          <p:nvPr/>
        </p:nvGrpSpPr>
        <p:grpSpPr>
          <a:xfrm>
            <a:off x="1318592" y="5327964"/>
            <a:ext cx="9442173" cy="536713"/>
            <a:chOff x="1318592" y="5327964"/>
            <a:chExt cx="9442173" cy="536713"/>
          </a:xfrm>
        </p:grpSpPr>
        <p:sp>
          <p:nvSpPr>
            <p:cNvPr id="8" name="Oval 7">
              <a:extLst>
                <a:ext uri="{FF2B5EF4-FFF2-40B4-BE49-F238E27FC236}">
                  <a16:creationId xmlns:a16="http://schemas.microsoft.com/office/drawing/2014/main" id="{6E5084EB-00EA-4F4D-B190-A5F3FABCAF98}"/>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2</a:t>
              </a:r>
            </a:p>
          </p:txBody>
        </p:sp>
        <p:sp>
          <p:nvSpPr>
            <p:cNvPr id="9" name="TextBox 8">
              <a:extLst>
                <a:ext uri="{FF2B5EF4-FFF2-40B4-BE49-F238E27FC236}">
                  <a16:creationId xmlns:a16="http://schemas.microsoft.com/office/drawing/2014/main" id="{09E87CE1-E5BD-AF4B-848F-3A89811A5634}"/>
                </a:ext>
              </a:extLst>
            </p:cNvPr>
            <p:cNvSpPr txBox="1"/>
            <p:nvPr/>
          </p:nvSpPr>
          <p:spPr>
            <a:xfrm>
              <a:off x="2002793" y="5365487"/>
              <a:ext cx="8757972"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any </a:t>
              </a:r>
              <a:r>
                <a:rPr lang="en-US" sz="2400" i="1" dirty="0">
                  <a:solidFill>
                    <a:schemeClr val="tx2"/>
                  </a:solidFill>
                </a:rPr>
                <a:t>level</a:t>
              </a:r>
              <a:r>
                <a:rPr lang="en-US" sz="2400" dirty="0"/>
                <a:t>, and </a:t>
              </a:r>
              <a:r>
                <a:rPr lang="en-US" sz="2400" i="1" dirty="0">
                  <a:solidFill>
                    <a:schemeClr val="tx2"/>
                  </a:solidFill>
                </a:rPr>
                <a:t>t</a:t>
              </a:r>
              <a:r>
                <a:rPr lang="en-US" sz="2400" dirty="0"/>
                <a:t> does not certify </a:t>
              </a:r>
              <a:r>
                <a:rPr lang="en-US" sz="2400" i="1" dirty="0">
                  <a:solidFill>
                    <a:schemeClr val="tx2"/>
                  </a:solidFill>
                </a:rPr>
                <a:t>fingerprint</a:t>
              </a:r>
              <a:endParaRPr lang="en-US" sz="2400" dirty="0">
                <a:solidFill>
                  <a:schemeClr val="accent5"/>
                </a:solidFill>
              </a:endParaRPr>
            </a:p>
          </p:txBody>
        </p:sp>
      </p:grpSp>
    </p:spTree>
    <p:extLst>
      <p:ext uri="{BB962C8B-B14F-4D97-AF65-F5344CB8AC3E}">
        <p14:creationId xmlns:p14="http://schemas.microsoft.com/office/powerpoint/2010/main" val="15311708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2CF3C-9C6B-F248-93DC-8B3160805BB7}"/>
              </a:ext>
            </a:extLst>
          </p:cNvPr>
          <p:cNvSpPr>
            <a:spLocks noGrp="1"/>
          </p:cNvSpPr>
          <p:nvPr>
            <p:ph type="title"/>
          </p:nvPr>
        </p:nvSpPr>
        <p:spPr/>
        <p:txBody>
          <a:bodyPr/>
          <a:lstStyle/>
          <a:p>
            <a:r>
              <a:rPr lang="en-US" dirty="0"/>
              <a:t>Inputs for</a:t>
            </a:r>
          </a:p>
        </p:txBody>
      </p:sp>
      <p:sp>
        <p:nvSpPr>
          <p:cNvPr id="3" name="Rectangle 2">
            <a:extLst>
              <a:ext uri="{FF2B5EF4-FFF2-40B4-BE49-F238E27FC236}">
                <a16:creationId xmlns:a16="http://schemas.microsoft.com/office/drawing/2014/main" id="{6F3ADF45-BAD3-E240-9612-46A7EC781A14}"/>
              </a:ext>
            </a:extLst>
          </p:cNvPr>
          <p:cNvSpPr/>
          <p:nvPr/>
        </p:nvSpPr>
        <p:spPr>
          <a:xfrm>
            <a:off x="916057" y="2297595"/>
            <a:ext cx="10359886" cy="1200329"/>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"fresh"</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freshIdStation</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IdStation</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idStation</a:t>
            </a:r>
            <a:r>
              <a:rPr lang="en-US" sz="2400" dirty="0">
                <a:solidFill>
                  <a:srgbClr val="D4D4D4"/>
                </a:solidFill>
                <a:latin typeface="Menlo" panose="020B0609030804020204" pitchFamily="49" charset="0"/>
              </a:rPr>
              <a:t>)</a:t>
            </a:r>
          </a:p>
        </p:txBody>
      </p:sp>
      <p:sp>
        <p:nvSpPr>
          <p:cNvPr id="5" name="TextBox 4">
            <a:extLst>
              <a:ext uri="{FF2B5EF4-FFF2-40B4-BE49-F238E27FC236}">
                <a16:creationId xmlns:a16="http://schemas.microsoft.com/office/drawing/2014/main" id="{8B2C8218-F146-3640-B017-F232FA293F10}"/>
              </a:ext>
            </a:extLst>
          </p:cNvPr>
          <p:cNvSpPr txBox="1"/>
          <p:nvPr/>
        </p:nvSpPr>
        <p:spPr>
          <a:xfrm>
            <a:off x="2329344" y="4440186"/>
            <a:ext cx="6770815" cy="1200329"/>
          </a:xfrm>
          <a:prstGeom prst="rect">
            <a:avLst/>
          </a:prstGeom>
          <a:noFill/>
        </p:spPr>
        <p:txBody>
          <a:bodyPr wrap="square" rtlCol="0">
            <a:spAutoFit/>
          </a:bodyPr>
          <a:lstStyle/>
          <a:p>
            <a:pPr algn="ctr"/>
            <a:r>
              <a:rPr lang="en-US" sz="3600" dirty="0">
                <a:solidFill>
                  <a:srgbClr val="CE9178"/>
                </a:solidFill>
                <a:latin typeface="Menlo" panose="020B0609030804020204" pitchFamily="49" charset="0"/>
              </a:rPr>
              <a:t>"fresh” </a:t>
            </a:r>
            <a:r>
              <a:rPr lang="en-US" sz="3600" dirty="0"/>
              <a:t>creates new object  so its fields can be accessed directly</a:t>
            </a:r>
          </a:p>
        </p:txBody>
      </p:sp>
      <p:grpSp>
        <p:nvGrpSpPr>
          <p:cNvPr id="8" name="Group 7">
            <a:extLst>
              <a:ext uri="{FF2B5EF4-FFF2-40B4-BE49-F238E27FC236}">
                <a16:creationId xmlns:a16="http://schemas.microsoft.com/office/drawing/2014/main" id="{70916DC6-6299-9C49-A2B8-136E1999C02D}"/>
              </a:ext>
            </a:extLst>
          </p:cNvPr>
          <p:cNvGrpSpPr/>
          <p:nvPr/>
        </p:nvGrpSpPr>
        <p:grpSpPr>
          <a:xfrm>
            <a:off x="3460545" y="734561"/>
            <a:ext cx="6384915" cy="536713"/>
            <a:chOff x="1013792" y="3899452"/>
            <a:chExt cx="6384915" cy="536713"/>
          </a:xfrm>
        </p:grpSpPr>
        <p:sp>
          <p:nvSpPr>
            <p:cNvPr id="9" name="Oval 8">
              <a:extLst>
                <a:ext uri="{FF2B5EF4-FFF2-40B4-BE49-F238E27FC236}">
                  <a16:creationId xmlns:a16="http://schemas.microsoft.com/office/drawing/2014/main" id="{3A10231A-A40D-874F-BA4B-515B34E2E383}"/>
                </a:ext>
              </a:extLst>
            </p:cNvPr>
            <p:cNvSpPr/>
            <p:nvPr/>
          </p:nvSpPr>
          <p:spPr>
            <a:xfrm>
              <a:off x="1013792" y="3899452"/>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1</a:t>
              </a:r>
            </a:p>
          </p:txBody>
        </p:sp>
        <p:sp>
          <p:nvSpPr>
            <p:cNvPr id="10" name="TextBox 9">
              <a:extLst>
                <a:ext uri="{FF2B5EF4-FFF2-40B4-BE49-F238E27FC236}">
                  <a16:creationId xmlns:a16="http://schemas.microsoft.com/office/drawing/2014/main" id="{B87174F1-368A-EC4C-9160-2151986C64D9}"/>
                </a:ext>
              </a:extLst>
            </p:cNvPr>
            <p:cNvSpPr txBox="1"/>
            <p:nvPr/>
          </p:nvSpPr>
          <p:spPr>
            <a:xfrm>
              <a:off x="1676400" y="3936975"/>
              <a:ext cx="5722307"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1"/>
                  </a:solidFill>
                </a:rPr>
                <a:t>true </a:t>
              </a:r>
              <a:r>
                <a:rPr lang="en-US" sz="2400" dirty="0"/>
                <a:t>and any </a:t>
              </a:r>
              <a:r>
                <a:rPr lang="en-US" sz="2400" i="1" dirty="0">
                  <a:solidFill>
                    <a:schemeClr val="tx2"/>
                  </a:solidFill>
                </a:rPr>
                <a:t>level</a:t>
              </a:r>
              <a:r>
                <a:rPr lang="en-US" sz="2400" dirty="0"/>
                <a:t>, </a:t>
              </a:r>
              <a:r>
                <a:rPr lang="en-US" sz="2400" i="1" dirty="0"/>
                <a:t>t</a:t>
              </a:r>
              <a:r>
                <a:rPr lang="en-US" sz="2400" dirty="0"/>
                <a:t>, and </a:t>
              </a:r>
              <a:r>
                <a:rPr lang="en-US" sz="2400" i="1" dirty="0"/>
                <a:t>fingerprint </a:t>
              </a:r>
            </a:p>
          </p:txBody>
        </p:sp>
      </p:grpSp>
    </p:spTree>
    <p:extLst>
      <p:ext uri="{BB962C8B-B14F-4D97-AF65-F5344CB8AC3E}">
        <p14:creationId xmlns:p14="http://schemas.microsoft.com/office/powerpoint/2010/main" val="65417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2CF3C-9C6B-F248-93DC-8B3160805BB7}"/>
              </a:ext>
            </a:extLst>
          </p:cNvPr>
          <p:cNvSpPr>
            <a:spLocks noGrp="1"/>
          </p:cNvSpPr>
          <p:nvPr>
            <p:ph type="title"/>
          </p:nvPr>
        </p:nvSpPr>
        <p:spPr/>
        <p:txBody>
          <a:bodyPr/>
          <a:lstStyle/>
          <a:p>
            <a:r>
              <a:rPr lang="en-US" dirty="0"/>
              <a:t>Inputs for</a:t>
            </a:r>
          </a:p>
        </p:txBody>
      </p:sp>
      <p:sp>
        <p:nvSpPr>
          <p:cNvPr id="3" name="Rectangle 2">
            <a:extLst>
              <a:ext uri="{FF2B5EF4-FFF2-40B4-BE49-F238E27FC236}">
                <a16:creationId xmlns:a16="http://schemas.microsoft.com/office/drawing/2014/main" id="{6F3ADF45-BAD3-E240-9612-46A7EC781A14}"/>
              </a:ext>
            </a:extLst>
          </p:cNvPr>
          <p:cNvSpPr/>
          <p:nvPr/>
        </p:nvSpPr>
        <p:spPr>
          <a:xfrm>
            <a:off x="294045" y="1599124"/>
            <a:ext cx="11743467" cy="4524315"/>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"mock"</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freshSecurityClearance</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a:t>
            </a:r>
          </a:p>
          <a:p>
            <a:br>
              <a:rPr lang="en-US" sz="2400" dirty="0">
                <a:solidFill>
                  <a:srgbClr val="D4D4D4"/>
                </a:solidFill>
                <a:latin typeface="Menlo" panose="020B0609030804020204" pitchFamily="49" charset="0"/>
              </a:rPr>
            </a:br>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"mock"</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freshToken</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(token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(token)</a:t>
            </a:r>
          </a:p>
          <a:p>
            <a:br>
              <a:rPr lang="en-US" sz="2400" dirty="0">
                <a:solidFill>
                  <a:srgbClr val="D4D4D4"/>
                </a:solidFill>
                <a:latin typeface="Menlo" panose="020B0609030804020204" pitchFamily="49" charset="0"/>
              </a:rPr>
            </a:br>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"mock"</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freshFingerprint</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(fingerprint)</a:t>
            </a:r>
            <a:endParaRPr lang="en-US" sz="2400" b="0" dirty="0">
              <a:solidFill>
                <a:srgbClr val="D4D4D4"/>
              </a:solidFill>
              <a:effectLst/>
              <a:latin typeface="Menlo" panose="020B0609030804020204" pitchFamily="49" charset="0"/>
            </a:endParaRPr>
          </a:p>
        </p:txBody>
      </p:sp>
      <p:grpSp>
        <p:nvGrpSpPr>
          <p:cNvPr id="8" name="Group 7">
            <a:extLst>
              <a:ext uri="{FF2B5EF4-FFF2-40B4-BE49-F238E27FC236}">
                <a16:creationId xmlns:a16="http://schemas.microsoft.com/office/drawing/2014/main" id="{70916DC6-6299-9C49-A2B8-136E1999C02D}"/>
              </a:ext>
            </a:extLst>
          </p:cNvPr>
          <p:cNvGrpSpPr/>
          <p:nvPr/>
        </p:nvGrpSpPr>
        <p:grpSpPr>
          <a:xfrm>
            <a:off x="3460545" y="734561"/>
            <a:ext cx="6384915" cy="536713"/>
            <a:chOff x="1013792" y="3899452"/>
            <a:chExt cx="6384915" cy="536713"/>
          </a:xfrm>
        </p:grpSpPr>
        <p:sp>
          <p:nvSpPr>
            <p:cNvPr id="9" name="Oval 8">
              <a:extLst>
                <a:ext uri="{FF2B5EF4-FFF2-40B4-BE49-F238E27FC236}">
                  <a16:creationId xmlns:a16="http://schemas.microsoft.com/office/drawing/2014/main" id="{3A10231A-A40D-874F-BA4B-515B34E2E383}"/>
                </a:ext>
              </a:extLst>
            </p:cNvPr>
            <p:cNvSpPr/>
            <p:nvPr/>
          </p:nvSpPr>
          <p:spPr>
            <a:xfrm>
              <a:off x="1013792" y="3899452"/>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1</a:t>
              </a:r>
            </a:p>
          </p:txBody>
        </p:sp>
        <p:sp>
          <p:nvSpPr>
            <p:cNvPr id="10" name="TextBox 9">
              <a:extLst>
                <a:ext uri="{FF2B5EF4-FFF2-40B4-BE49-F238E27FC236}">
                  <a16:creationId xmlns:a16="http://schemas.microsoft.com/office/drawing/2014/main" id="{B87174F1-368A-EC4C-9160-2151986C64D9}"/>
                </a:ext>
              </a:extLst>
            </p:cNvPr>
            <p:cNvSpPr txBox="1"/>
            <p:nvPr/>
          </p:nvSpPr>
          <p:spPr>
            <a:xfrm>
              <a:off x="1676400" y="3936975"/>
              <a:ext cx="5722307"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1"/>
                  </a:solidFill>
                </a:rPr>
                <a:t>true </a:t>
              </a:r>
              <a:r>
                <a:rPr lang="en-US" sz="2400" dirty="0"/>
                <a:t>and any </a:t>
              </a:r>
              <a:r>
                <a:rPr lang="en-US" sz="2400" i="1" dirty="0">
                  <a:solidFill>
                    <a:schemeClr val="tx2"/>
                  </a:solidFill>
                </a:rPr>
                <a:t>level</a:t>
              </a:r>
              <a:r>
                <a:rPr lang="en-US" sz="2400" dirty="0"/>
                <a:t>, </a:t>
              </a:r>
              <a:r>
                <a:rPr lang="en-US" sz="2400" i="1" dirty="0"/>
                <a:t>t</a:t>
              </a:r>
              <a:r>
                <a:rPr lang="en-US" sz="2400" dirty="0"/>
                <a:t>, and </a:t>
              </a:r>
              <a:r>
                <a:rPr lang="en-US" sz="2400" i="1" dirty="0"/>
                <a:t>fingerprint </a:t>
              </a:r>
            </a:p>
          </p:txBody>
        </p:sp>
      </p:grpSp>
      <p:sp>
        <p:nvSpPr>
          <p:cNvPr id="11" name="TextBox 10">
            <a:extLst>
              <a:ext uri="{FF2B5EF4-FFF2-40B4-BE49-F238E27FC236}">
                <a16:creationId xmlns:a16="http://schemas.microsoft.com/office/drawing/2014/main" id="{DFFC7FB8-A341-C84A-8E19-0EABA6CAFFD0}"/>
              </a:ext>
            </a:extLst>
          </p:cNvPr>
          <p:cNvSpPr txBox="1"/>
          <p:nvPr/>
        </p:nvSpPr>
        <p:spPr>
          <a:xfrm>
            <a:off x="7515370" y="2984118"/>
            <a:ext cx="4660179" cy="1754326"/>
          </a:xfrm>
          <a:prstGeom prst="rect">
            <a:avLst/>
          </a:prstGeom>
          <a:noFill/>
        </p:spPr>
        <p:txBody>
          <a:bodyPr wrap="square" rtlCol="0">
            <a:spAutoFit/>
          </a:bodyPr>
          <a:lstStyle/>
          <a:p>
            <a:pPr algn="ctr"/>
            <a:r>
              <a:rPr lang="en-US" sz="3600" dirty="0">
                <a:solidFill>
                  <a:srgbClr val="CE9178"/>
                </a:solidFill>
                <a:latin typeface="Menlo" panose="020B0609030804020204" pitchFamily="49" charset="0"/>
              </a:rPr>
              <a:t>”mock” </a:t>
            </a:r>
            <a:r>
              <a:rPr lang="en-US" sz="3600" dirty="0"/>
              <a:t>is a true mock and only its interface is available</a:t>
            </a:r>
          </a:p>
        </p:txBody>
      </p:sp>
      <p:sp>
        <p:nvSpPr>
          <p:cNvPr id="13" name="TextBox 12">
            <a:extLst>
              <a:ext uri="{FF2B5EF4-FFF2-40B4-BE49-F238E27FC236}">
                <a16:creationId xmlns:a16="http://schemas.microsoft.com/office/drawing/2014/main" id="{6ADCD813-63AC-F146-B4A8-B472D76AB147}"/>
              </a:ext>
            </a:extLst>
          </p:cNvPr>
          <p:cNvSpPr txBox="1"/>
          <p:nvPr/>
        </p:nvSpPr>
        <p:spPr>
          <a:xfrm>
            <a:off x="7377830" y="5170709"/>
            <a:ext cx="4609578" cy="1200329"/>
          </a:xfrm>
          <a:prstGeom prst="rect">
            <a:avLst/>
          </a:prstGeom>
          <a:noFill/>
        </p:spPr>
        <p:txBody>
          <a:bodyPr wrap="square" rtlCol="0">
            <a:spAutoFit/>
          </a:bodyPr>
          <a:lstStyle/>
          <a:p>
            <a:pPr algn="ctr"/>
            <a:r>
              <a:rPr lang="en-US" sz="3600" dirty="0"/>
              <a:t>Behavior unconstrained by default</a:t>
            </a:r>
          </a:p>
        </p:txBody>
      </p:sp>
    </p:spTree>
    <p:extLst>
      <p:ext uri="{BB962C8B-B14F-4D97-AF65-F5344CB8AC3E}">
        <p14:creationId xmlns:p14="http://schemas.microsoft.com/office/powerpoint/2010/main" val="15143601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FDDF2A-345C-2440-BF96-556D93C7037D}"/>
              </a:ext>
            </a:extLst>
          </p:cNvPr>
          <p:cNvSpPr/>
          <p:nvPr/>
        </p:nvSpPr>
        <p:spPr>
          <a:xfrm>
            <a:off x="627483" y="1432596"/>
            <a:ext cx="10207531" cy="5262979"/>
          </a:xfrm>
          <a:prstGeom prst="rect">
            <a:avLst/>
          </a:prstGeom>
        </p:spPr>
        <p:txBody>
          <a:bodyPr wrap="square">
            <a:spAutoFit/>
          </a:bodyPr>
          <a:lstStyle/>
          <a:p>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test</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”halts"</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should_throwException_when_alarmIsAlreadySet</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err="1">
                <a:solidFill>
                  <a:srgbClr val="DCDCAA"/>
                </a:solidFill>
                <a:latin typeface="Menlo" panose="020B0609030804020204" pitchFamily="49" charset="0"/>
              </a:rPr>
              <a:t>freshIdStation</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level : </a:t>
            </a:r>
            <a:r>
              <a:rPr lang="en-US" sz="2400" dirty="0" err="1">
                <a:solidFill>
                  <a:srgbClr val="569CD6"/>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err="1">
                <a:solidFill>
                  <a:srgbClr val="DCDCAA"/>
                </a:solidFill>
                <a:latin typeface="Menlo" panose="020B0609030804020204" pitchFamily="49" charset="0"/>
              </a:rPr>
              <a:t>freshSecurityClearance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idStation.alarm</a:t>
            </a:r>
            <a:r>
              <a:rPr lang="en-US" sz="2400" dirty="0">
                <a:solidFill>
                  <a:srgbClr val="D4D4D4"/>
                </a:solidFill>
                <a:latin typeface="Menlo" panose="020B0609030804020204" pitchFamily="49" charset="0"/>
              </a:rPr>
              <a:t> := </a:t>
            </a:r>
            <a:r>
              <a:rPr lang="en-US" sz="2400" dirty="0">
                <a:solidFill>
                  <a:srgbClr val="C586C0"/>
                </a:solidFill>
                <a:latin typeface="Menlo" panose="020B0609030804020204" pitchFamily="49" charset="0"/>
              </a:rPr>
              <a:t>true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idStation.level</a:t>
            </a:r>
            <a:r>
              <a:rPr lang="en-US" sz="2400" dirty="0">
                <a:solidFill>
                  <a:srgbClr val="D4D4D4"/>
                </a:solidFill>
                <a:latin typeface="Menlo" panose="020B0609030804020204" pitchFamily="49" charset="0"/>
              </a:rPr>
              <a:t> := level;</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token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 </a:t>
            </a:r>
            <a:r>
              <a:rPr lang="en-US" sz="2400" dirty="0" err="1">
                <a:solidFill>
                  <a:srgbClr val="DCDCAA"/>
                </a:solidFill>
                <a:latin typeface="Menlo" panose="020B0609030804020204" pitchFamily="49" charset="0"/>
              </a:rPr>
              <a:t>freshToken</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fingerprint := </a:t>
            </a:r>
            <a:r>
              <a:rPr lang="en-US" sz="2400" dirty="0" err="1">
                <a:solidFill>
                  <a:srgbClr val="DCDCAA"/>
                </a:solidFill>
                <a:latin typeface="Menlo" panose="020B0609030804020204" pitchFamily="49" charset="0"/>
              </a:rPr>
              <a:t>freshFingerprint</a:t>
            </a:r>
            <a:r>
              <a:rPr lang="en-US" sz="2400" dirty="0">
                <a:solidFill>
                  <a:srgbClr val="D4D4D4"/>
                </a:solidFill>
                <a:latin typeface="Menlo" panose="020B0609030804020204" pitchFamily="49" charset="0"/>
              </a:rPr>
              <a: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err="1">
                <a:solidFill>
                  <a:srgbClr val="DCDCAA"/>
                </a:solidFill>
                <a:latin typeface="Menlo" panose="020B0609030804020204" pitchFamily="49" charset="0"/>
              </a:rPr>
              <a:t>hasAccess</a:t>
            </a:r>
            <a:r>
              <a:rPr lang="en-US" sz="2400" dirty="0">
                <a:solidFill>
                  <a:srgbClr val="D4D4D4"/>
                </a:solidFill>
                <a:latin typeface="Menlo" panose="020B0609030804020204" pitchFamily="49" charset="0"/>
              </a:rPr>
              <a:t>(token, fingerprint);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8" name="TextBox 7">
            <a:extLst>
              <a:ext uri="{FF2B5EF4-FFF2-40B4-BE49-F238E27FC236}">
                <a16:creationId xmlns:a16="http://schemas.microsoft.com/office/drawing/2014/main" id="{EC463906-19A9-0242-90A7-B0F24785DD14}"/>
              </a:ext>
            </a:extLst>
          </p:cNvPr>
          <p:cNvSpPr txBox="1"/>
          <p:nvPr/>
        </p:nvSpPr>
        <p:spPr>
          <a:xfrm>
            <a:off x="8327717" y="3834026"/>
            <a:ext cx="3864283" cy="1200329"/>
          </a:xfrm>
          <a:prstGeom prst="rect">
            <a:avLst/>
          </a:prstGeom>
          <a:noFill/>
        </p:spPr>
        <p:txBody>
          <a:bodyPr wrap="square" rtlCol="0">
            <a:spAutoFit/>
          </a:bodyPr>
          <a:lstStyle/>
          <a:p>
            <a:pPr algn="ctr"/>
            <a:r>
              <a:rPr lang="en-US" sz="3600" dirty="0"/>
              <a:t>Nothing to prove for bad input test</a:t>
            </a:r>
          </a:p>
        </p:txBody>
      </p:sp>
      <p:sp>
        <p:nvSpPr>
          <p:cNvPr id="9" name="Title 8">
            <a:extLst>
              <a:ext uri="{FF2B5EF4-FFF2-40B4-BE49-F238E27FC236}">
                <a16:creationId xmlns:a16="http://schemas.microsoft.com/office/drawing/2014/main" id="{77E287BE-E68D-2748-AE87-C6D092662D82}"/>
              </a:ext>
            </a:extLst>
          </p:cNvPr>
          <p:cNvSpPr>
            <a:spLocks noGrp="1"/>
          </p:cNvSpPr>
          <p:nvPr>
            <p:ph type="title"/>
          </p:nvPr>
        </p:nvSpPr>
        <p:spPr/>
        <p:txBody>
          <a:bodyPr/>
          <a:lstStyle/>
          <a:p>
            <a:r>
              <a:rPr lang="en-US" dirty="0"/>
              <a:t>Test for </a:t>
            </a:r>
          </a:p>
        </p:txBody>
      </p:sp>
      <p:grpSp>
        <p:nvGrpSpPr>
          <p:cNvPr id="10" name="Group 9">
            <a:extLst>
              <a:ext uri="{FF2B5EF4-FFF2-40B4-BE49-F238E27FC236}">
                <a16:creationId xmlns:a16="http://schemas.microsoft.com/office/drawing/2014/main" id="{68840598-0834-9E4C-AFE1-9B599E8B7638}"/>
              </a:ext>
            </a:extLst>
          </p:cNvPr>
          <p:cNvGrpSpPr/>
          <p:nvPr/>
        </p:nvGrpSpPr>
        <p:grpSpPr>
          <a:xfrm>
            <a:off x="2853034" y="734561"/>
            <a:ext cx="6384915" cy="536713"/>
            <a:chOff x="1013792" y="3899452"/>
            <a:chExt cx="6384915" cy="536713"/>
          </a:xfrm>
        </p:grpSpPr>
        <p:sp>
          <p:nvSpPr>
            <p:cNvPr id="11" name="Oval 10">
              <a:extLst>
                <a:ext uri="{FF2B5EF4-FFF2-40B4-BE49-F238E27FC236}">
                  <a16:creationId xmlns:a16="http://schemas.microsoft.com/office/drawing/2014/main" id="{6ACE1DB4-E36A-0E41-9B21-6887BBFBB2DE}"/>
                </a:ext>
              </a:extLst>
            </p:cNvPr>
            <p:cNvSpPr/>
            <p:nvPr/>
          </p:nvSpPr>
          <p:spPr>
            <a:xfrm>
              <a:off x="1013792" y="3899452"/>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1</a:t>
              </a:r>
            </a:p>
          </p:txBody>
        </p:sp>
        <p:sp>
          <p:nvSpPr>
            <p:cNvPr id="12" name="TextBox 11">
              <a:extLst>
                <a:ext uri="{FF2B5EF4-FFF2-40B4-BE49-F238E27FC236}">
                  <a16:creationId xmlns:a16="http://schemas.microsoft.com/office/drawing/2014/main" id="{B7E49BBF-CD0B-FB4E-9693-584846F67A6F}"/>
                </a:ext>
              </a:extLst>
            </p:cNvPr>
            <p:cNvSpPr txBox="1"/>
            <p:nvPr/>
          </p:nvSpPr>
          <p:spPr>
            <a:xfrm>
              <a:off x="1676400" y="3936975"/>
              <a:ext cx="5722307"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1"/>
                  </a:solidFill>
                </a:rPr>
                <a:t>true </a:t>
              </a:r>
              <a:r>
                <a:rPr lang="en-US" sz="2400" dirty="0"/>
                <a:t>and any </a:t>
              </a:r>
              <a:r>
                <a:rPr lang="en-US" sz="2400" i="1" dirty="0">
                  <a:solidFill>
                    <a:schemeClr val="tx2"/>
                  </a:solidFill>
                </a:rPr>
                <a:t>level</a:t>
              </a:r>
              <a:r>
                <a:rPr lang="en-US" sz="2400" dirty="0"/>
                <a:t>, </a:t>
              </a:r>
              <a:r>
                <a:rPr lang="en-US" sz="2400" i="1" dirty="0"/>
                <a:t>t</a:t>
              </a:r>
              <a:r>
                <a:rPr lang="en-US" sz="2400" dirty="0"/>
                <a:t>, and </a:t>
              </a:r>
              <a:r>
                <a:rPr lang="en-US" sz="2400" i="1" dirty="0"/>
                <a:t>fingerprint </a:t>
              </a:r>
            </a:p>
          </p:txBody>
        </p:sp>
      </p:grpSp>
    </p:spTree>
    <p:extLst>
      <p:ext uri="{BB962C8B-B14F-4D97-AF65-F5344CB8AC3E}">
        <p14:creationId xmlns:p14="http://schemas.microsoft.com/office/powerpoint/2010/main" val="24147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D3C8A68D-7274-4E42-A656-F216C50D8747}"/>
              </a:ext>
            </a:extLst>
          </p:cNvPr>
          <p:cNvPicPr>
            <a:picLocks noChangeAspect="1"/>
          </p:cNvPicPr>
          <p:nvPr/>
        </p:nvPicPr>
        <p:blipFill rotWithShape="1">
          <a:blip r:embed="rId3"/>
          <a:srcRect l="10344" r="10344"/>
          <a:stretch/>
        </p:blipFill>
        <p:spPr>
          <a:xfrm>
            <a:off x="1" y="10"/>
            <a:ext cx="9669642" cy="6857990"/>
          </a:xfrm>
          <a:prstGeom prst="rect">
            <a:avLst/>
          </a:prstGeom>
        </p:spPr>
      </p:pic>
      <p:sp>
        <p:nvSpPr>
          <p:cNvPr id="14"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94EE82F1-49BE-F747-A1E6-EE21875F8623}"/>
              </a:ext>
            </a:extLst>
          </p:cNvPr>
          <p:cNvSpPr txBox="1"/>
          <p:nvPr/>
        </p:nvSpPr>
        <p:spPr>
          <a:xfrm>
            <a:off x="5757863" y="3848663"/>
            <a:ext cx="6113525" cy="2609287"/>
          </a:xfrm>
          <a:prstGeom prst="rect">
            <a:avLst/>
          </a:prstGeom>
        </p:spPr>
        <p:txBody>
          <a:bodyPr vert="horz" lIns="91440" tIns="45720" rIns="91440" bIns="45720" rtlCol="0">
            <a:noAutofit/>
          </a:bodyPr>
          <a:lstStyle/>
          <a:p>
            <a:pPr algn="ctr" defTabSz="914400">
              <a:lnSpc>
                <a:spcPct val="90000"/>
              </a:lnSpc>
              <a:spcAft>
                <a:spcPts val="600"/>
              </a:spcAft>
            </a:pPr>
            <a:r>
              <a:rPr lang="en-US" sz="4000" dirty="0"/>
              <a:t>Designing high assurance systems is hard because failure risks reputation, safety, capital, etc.</a:t>
            </a:r>
          </a:p>
        </p:txBody>
      </p:sp>
    </p:spTree>
    <p:extLst>
      <p:ext uri="{BB962C8B-B14F-4D97-AF65-F5344CB8AC3E}">
        <p14:creationId xmlns:p14="http://schemas.microsoft.com/office/powerpoint/2010/main" val="31417073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E114D-8D49-634F-B217-14F3BF548A45}"/>
              </a:ext>
            </a:extLst>
          </p:cNvPr>
          <p:cNvSpPr>
            <a:spLocks noGrp="1"/>
          </p:cNvSpPr>
          <p:nvPr>
            <p:ph type="title"/>
          </p:nvPr>
        </p:nvSpPr>
        <p:spPr/>
        <p:txBody>
          <a:bodyPr/>
          <a:lstStyle/>
          <a:p>
            <a:r>
              <a:rPr lang="en-US" dirty="0"/>
              <a:t>Input for</a:t>
            </a:r>
          </a:p>
        </p:txBody>
      </p:sp>
      <p:grpSp>
        <p:nvGrpSpPr>
          <p:cNvPr id="6" name="Group 5">
            <a:extLst>
              <a:ext uri="{FF2B5EF4-FFF2-40B4-BE49-F238E27FC236}">
                <a16:creationId xmlns:a16="http://schemas.microsoft.com/office/drawing/2014/main" id="{1F0B9F77-1E15-B047-AD83-A8DEB8A572A2}"/>
              </a:ext>
            </a:extLst>
          </p:cNvPr>
          <p:cNvGrpSpPr/>
          <p:nvPr/>
        </p:nvGrpSpPr>
        <p:grpSpPr>
          <a:xfrm>
            <a:off x="3205619" y="759549"/>
            <a:ext cx="8030228" cy="536713"/>
            <a:chOff x="1318592" y="5327964"/>
            <a:chExt cx="8030228" cy="536713"/>
          </a:xfrm>
        </p:grpSpPr>
        <p:sp>
          <p:nvSpPr>
            <p:cNvPr id="7" name="Oval 6">
              <a:extLst>
                <a:ext uri="{FF2B5EF4-FFF2-40B4-BE49-F238E27FC236}">
                  <a16:creationId xmlns:a16="http://schemas.microsoft.com/office/drawing/2014/main" id="{A44DFC01-80F2-B847-A7E0-7B2E8F79B103}"/>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2</a:t>
              </a:r>
            </a:p>
          </p:txBody>
        </p:sp>
        <p:sp>
          <p:nvSpPr>
            <p:cNvPr id="8" name="TextBox 7">
              <a:extLst>
                <a:ext uri="{FF2B5EF4-FFF2-40B4-BE49-F238E27FC236}">
                  <a16:creationId xmlns:a16="http://schemas.microsoft.com/office/drawing/2014/main" id="{067573DE-3520-A240-88AA-F45DBE8E6833}"/>
                </a:ext>
              </a:extLst>
            </p:cNvPr>
            <p:cNvSpPr txBox="1"/>
            <p:nvPr/>
          </p:nvSpPr>
          <p:spPr>
            <a:xfrm>
              <a:off x="2002793" y="5365487"/>
              <a:ext cx="7346027"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any </a:t>
              </a:r>
              <a:r>
                <a:rPr lang="en-US" sz="2400" i="1" dirty="0">
                  <a:solidFill>
                    <a:schemeClr val="tx2"/>
                  </a:solidFill>
                </a:rPr>
                <a:t>level</a:t>
              </a:r>
              <a:r>
                <a:rPr lang="en-US" sz="2400" dirty="0"/>
                <a:t>, and </a:t>
              </a:r>
              <a:r>
                <a:rPr lang="en-US" sz="2400" i="1" dirty="0">
                  <a:solidFill>
                    <a:schemeClr val="tx2"/>
                  </a:solidFill>
                </a:rPr>
                <a:t>t</a:t>
              </a:r>
              <a:r>
                <a:rPr lang="en-US" sz="2400" dirty="0"/>
                <a:t> does not certify </a:t>
              </a:r>
              <a:r>
                <a:rPr lang="en-US" sz="2400" i="1" dirty="0">
                  <a:solidFill>
                    <a:schemeClr val="tx2"/>
                  </a:solidFill>
                </a:rPr>
                <a:t>fingerprint</a:t>
              </a:r>
              <a:endParaRPr lang="en-US" sz="2400" dirty="0">
                <a:solidFill>
                  <a:schemeClr val="accent5"/>
                </a:solidFill>
              </a:endParaRPr>
            </a:p>
          </p:txBody>
        </p:sp>
      </p:grpSp>
      <p:sp>
        <p:nvSpPr>
          <p:cNvPr id="9" name="Rectangle 8">
            <a:extLst>
              <a:ext uri="{FF2B5EF4-FFF2-40B4-BE49-F238E27FC236}">
                <a16:creationId xmlns:a16="http://schemas.microsoft.com/office/drawing/2014/main" id="{8EB5EA61-21DF-8843-ADC2-D70125DA738C}"/>
              </a:ext>
            </a:extLst>
          </p:cNvPr>
          <p:cNvSpPr/>
          <p:nvPr/>
        </p:nvSpPr>
        <p:spPr>
          <a:xfrm>
            <a:off x="1705105" y="2122635"/>
            <a:ext cx="8781789" cy="2677656"/>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"mock"</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tokenDoesNotCertify</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(token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(token)</a:t>
            </a:r>
          </a:p>
          <a:p>
            <a:endParaRPr lang="en-US" sz="2400" dirty="0">
              <a:solidFill>
                <a:srgbClr val="C586C0"/>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err="1">
                <a:solidFill>
                  <a:srgbClr val="C586C0"/>
                </a:solidFill>
                <a:latin typeface="Menlo" panose="020B0609030804020204" pitchFamily="49" charset="0"/>
              </a:rPr>
              <a:t>forall</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token.</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 == </a:t>
            </a:r>
            <a:r>
              <a:rPr lang="en-US" sz="2400" dirty="0">
                <a:solidFill>
                  <a:srgbClr val="C586C0"/>
                </a:solidFill>
                <a:latin typeface="Menlo" panose="020B0609030804020204" pitchFamily="49" charset="0"/>
              </a:rPr>
              <a:t>false</a:t>
            </a:r>
            <a:endParaRPr lang="en-US" sz="2400" dirty="0">
              <a:solidFill>
                <a:srgbClr val="D4D4D4"/>
              </a:solidFill>
              <a:latin typeface="Menlo" panose="020B0609030804020204" pitchFamily="49" charset="0"/>
            </a:endParaRPr>
          </a:p>
        </p:txBody>
      </p:sp>
      <p:sp>
        <p:nvSpPr>
          <p:cNvPr id="10" name="TextBox 9">
            <a:extLst>
              <a:ext uri="{FF2B5EF4-FFF2-40B4-BE49-F238E27FC236}">
                <a16:creationId xmlns:a16="http://schemas.microsoft.com/office/drawing/2014/main" id="{D01DD0DC-86B6-DB46-9C94-06C05C2024B6}"/>
              </a:ext>
            </a:extLst>
          </p:cNvPr>
          <p:cNvSpPr txBox="1"/>
          <p:nvPr/>
        </p:nvSpPr>
        <p:spPr>
          <a:xfrm>
            <a:off x="1298801" y="5414597"/>
            <a:ext cx="9594395" cy="646331"/>
          </a:xfrm>
          <a:prstGeom prst="rect">
            <a:avLst/>
          </a:prstGeom>
          <a:noFill/>
        </p:spPr>
        <p:txBody>
          <a:bodyPr wrap="square" rtlCol="0">
            <a:spAutoFit/>
          </a:bodyPr>
          <a:lstStyle/>
          <a:p>
            <a:pPr algn="ctr"/>
            <a:r>
              <a:rPr lang="en-US" sz="3600" dirty="0"/>
              <a:t>Defines interface behavior for the mock</a:t>
            </a:r>
          </a:p>
        </p:txBody>
      </p:sp>
    </p:spTree>
    <p:extLst>
      <p:ext uri="{BB962C8B-B14F-4D97-AF65-F5344CB8AC3E}">
        <p14:creationId xmlns:p14="http://schemas.microsoft.com/office/powerpoint/2010/main" val="2519623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BBE6E4-5A6C-4E44-8C1E-6C8377FAA9BF}"/>
              </a:ext>
            </a:extLst>
          </p:cNvPr>
          <p:cNvSpPr/>
          <p:nvPr/>
        </p:nvSpPr>
        <p:spPr>
          <a:xfrm>
            <a:off x="434678" y="1548945"/>
            <a:ext cx="11573164" cy="3785652"/>
          </a:xfrm>
          <a:prstGeom prst="rect">
            <a:avLst/>
          </a:prstGeom>
        </p:spPr>
        <p:txBody>
          <a:bodyPr wrap="square">
            <a:spAutoFit/>
          </a:bodyPr>
          <a:lstStyle/>
          <a:p>
            <a:r>
              <a:rPr lang="en-US" sz="2000" dirty="0">
                <a:solidFill>
                  <a:srgbClr val="C586C0"/>
                </a:solidFill>
                <a:latin typeface="Menlo" panose="020B0609030804020204" pitchFamily="49" charset="0"/>
              </a:rPr>
              <a:t>method</a:t>
            </a:r>
            <a:r>
              <a:rPr lang="en-US" sz="2000" dirty="0">
                <a:solidFill>
                  <a:srgbClr val="D4D4D4"/>
                </a:solidFill>
                <a:latin typeface="Menlo" panose="020B0609030804020204" pitchFamily="49" charset="0"/>
              </a:rPr>
              <a:t> {:</a:t>
            </a:r>
            <a:r>
              <a:rPr lang="en-US" sz="2000" dirty="0">
                <a:solidFill>
                  <a:srgbClr val="9CDCFE"/>
                </a:solidFill>
                <a:latin typeface="Menlo" panose="020B0609030804020204" pitchFamily="49" charset="0"/>
              </a:rPr>
              <a:t>test</a:t>
            </a:r>
            <a:r>
              <a:rPr lang="en-US" sz="2000" dirty="0">
                <a:solidFill>
                  <a:srgbClr val="D4D4D4"/>
                </a:solidFill>
                <a:latin typeface="Menlo" panose="020B0609030804020204" pitchFamily="49" charset="0"/>
              </a:rPr>
              <a:t>}</a:t>
            </a:r>
          </a:p>
          <a:p>
            <a:r>
              <a:rPr lang="en-US" sz="2000" dirty="0" err="1">
                <a:solidFill>
                  <a:srgbClr val="DCDCAA"/>
                </a:solidFill>
                <a:latin typeface="Menlo" panose="020B0609030804020204" pitchFamily="49" charset="0"/>
              </a:rPr>
              <a:t>should_alarmAndDenyAccess_when_tokenDoesNotCertifyFingerprint</a:t>
            </a:r>
            <a:r>
              <a:rPr lang="en-US" sz="2000" dirty="0">
                <a:solidFill>
                  <a:srgbClr val="D4D4D4"/>
                </a:solidFill>
                <a:latin typeface="Menlo" panose="020B0609030804020204" pitchFamily="49" charset="0"/>
              </a:rPr>
              <a:t>()</a:t>
            </a:r>
          </a:p>
          <a:p>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token : </a:t>
            </a:r>
            <a:r>
              <a:rPr lang="en-US" sz="2000" dirty="0">
                <a:solidFill>
                  <a:srgbClr val="569CD6"/>
                </a:solidFill>
                <a:latin typeface="Menlo" panose="020B0609030804020204" pitchFamily="49" charset="0"/>
              </a:rPr>
              <a:t>Token</a:t>
            </a:r>
            <a:r>
              <a:rPr lang="en-US" sz="2000" dirty="0">
                <a:solidFill>
                  <a:srgbClr val="D4D4D4"/>
                </a:solidFill>
                <a:latin typeface="Menlo" panose="020B0609030804020204" pitchFamily="49" charset="0"/>
              </a:rPr>
              <a:t> := </a:t>
            </a:r>
            <a:r>
              <a:rPr lang="en-US" sz="2000" dirty="0" err="1">
                <a:solidFill>
                  <a:srgbClr val="DCDCAA"/>
                </a:solidFill>
                <a:latin typeface="Menlo" panose="020B0609030804020204" pitchFamily="49" charset="0"/>
              </a:rPr>
              <a:t>tokenDoesNotCertify</a:t>
            </a:r>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fingerprint : </a:t>
            </a:r>
            <a:r>
              <a:rPr lang="en-US" sz="2000" dirty="0">
                <a:solidFill>
                  <a:srgbClr val="569CD6"/>
                </a:solidFill>
                <a:latin typeface="Menlo" panose="020B0609030804020204" pitchFamily="49" charset="0"/>
              </a:rPr>
              <a:t>Fingerprint</a:t>
            </a:r>
            <a:r>
              <a:rPr lang="en-US" sz="2000" dirty="0">
                <a:solidFill>
                  <a:srgbClr val="D4D4D4"/>
                </a:solidFill>
                <a:latin typeface="Menlo" panose="020B0609030804020204" pitchFamily="49" charset="0"/>
              </a:rPr>
              <a:t> := </a:t>
            </a:r>
            <a:r>
              <a:rPr lang="en-US" sz="2000" dirty="0" err="1">
                <a:solidFill>
                  <a:srgbClr val="DCDCAA"/>
                </a:solidFill>
                <a:latin typeface="Menlo" panose="020B0609030804020204" pitchFamily="49" charset="0"/>
              </a:rPr>
              <a:t>freshFingerprint</a:t>
            </a:r>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securityClearance</a:t>
            </a:r>
            <a:r>
              <a:rPr lang="en-US" sz="2000" dirty="0">
                <a:solidFill>
                  <a:srgbClr val="D4D4D4"/>
                </a:solidFill>
                <a:latin typeface="Menlo" panose="020B0609030804020204" pitchFamily="49" charset="0"/>
              </a:rPr>
              <a:t> : </a:t>
            </a:r>
            <a:r>
              <a:rPr lang="en-US" sz="2000" dirty="0" err="1">
                <a:solidFill>
                  <a:srgbClr val="569CD6"/>
                </a:solidFill>
                <a:latin typeface="Menlo" panose="020B0609030804020204" pitchFamily="49" charset="0"/>
              </a:rPr>
              <a:t>SecurityClearance</a:t>
            </a:r>
            <a:r>
              <a:rPr lang="en-US" sz="2000" dirty="0">
                <a:solidFill>
                  <a:srgbClr val="D4D4D4"/>
                </a:solidFill>
                <a:latin typeface="Menlo" panose="020B0609030804020204" pitchFamily="49" charset="0"/>
              </a:rPr>
              <a:t> := </a:t>
            </a:r>
            <a:r>
              <a:rPr lang="en-US" sz="2000" dirty="0" err="1">
                <a:solidFill>
                  <a:srgbClr val="DCDCAA"/>
                </a:solidFill>
                <a:latin typeface="Menlo" panose="020B0609030804020204" pitchFamily="49" charset="0"/>
              </a:rPr>
              <a:t>freshSecurityClearance</a:t>
            </a:r>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idStation</a:t>
            </a:r>
            <a:r>
              <a:rPr lang="en-US" sz="2000" dirty="0">
                <a:solidFill>
                  <a:srgbClr val="D4D4D4"/>
                </a:solidFill>
                <a:latin typeface="Menlo" panose="020B0609030804020204" pitchFamily="49" charset="0"/>
              </a:rPr>
              <a:t> : </a:t>
            </a:r>
            <a:r>
              <a:rPr lang="en-US" sz="2000" dirty="0" err="1">
                <a:solidFill>
                  <a:srgbClr val="569CD6"/>
                </a:solidFill>
                <a:latin typeface="Menlo" panose="020B0609030804020204" pitchFamily="49" charset="0"/>
              </a:rPr>
              <a:t>IdStation</a:t>
            </a:r>
            <a:r>
              <a:rPr lang="en-US" sz="2000" dirty="0">
                <a:solidFill>
                  <a:srgbClr val="D4D4D4"/>
                </a:solidFill>
                <a:latin typeface="Menlo" panose="020B0609030804020204" pitchFamily="49" charset="0"/>
              </a:rPr>
              <a:t> := </a:t>
            </a:r>
            <a:r>
              <a:rPr lang="en-US" sz="2000" dirty="0">
                <a:solidFill>
                  <a:srgbClr val="C586C0"/>
                </a:solidFill>
                <a:latin typeface="Menlo" panose="020B0609030804020204" pitchFamily="49" charset="0"/>
              </a:rPr>
              <a:t>new</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IdStation.</a:t>
            </a:r>
            <a:r>
              <a:rPr lang="en-US" sz="2000" dirty="0" err="1">
                <a:solidFill>
                  <a:srgbClr val="DCDCAA"/>
                </a:solidFill>
                <a:latin typeface="Menlo" panose="020B0609030804020204" pitchFamily="49" charset="0"/>
              </a:rPr>
              <a:t>IdStation</a:t>
            </a:r>
            <a:r>
              <a:rPr lang="en-US" sz="2000" dirty="0">
                <a:solidFill>
                  <a:srgbClr val="D4D4D4"/>
                </a:solidFill>
                <a:latin typeface="Menlo" panose="020B0609030804020204" pitchFamily="49" charset="0"/>
              </a:rPr>
              <a:t>(</a:t>
            </a:r>
            <a:r>
              <a:rPr lang="en-US" sz="2000" dirty="0" err="1">
                <a:solidFill>
                  <a:srgbClr val="D4D4D4"/>
                </a:solidFill>
                <a:latin typeface="Menlo" panose="020B0609030804020204" pitchFamily="49" charset="0"/>
              </a:rPr>
              <a:t>securityClearance</a:t>
            </a:r>
            <a:r>
              <a:rPr lang="en-US" sz="2000" dirty="0">
                <a:solidFill>
                  <a:srgbClr val="D4D4D4"/>
                </a:solidFill>
                <a:latin typeface="Menlo" panose="020B0609030804020204" pitchFamily="49" charset="0"/>
              </a:rPr>
              <a:t>);</a:t>
            </a:r>
          </a:p>
          <a:p>
            <a:br>
              <a:rPr lang="en-US" sz="2000" dirty="0">
                <a:solidFill>
                  <a:srgbClr val="D4D4D4"/>
                </a:solidFill>
                <a:latin typeface="Menlo" panose="020B0609030804020204" pitchFamily="49" charset="0"/>
              </a:rPr>
            </a:br>
            <a:r>
              <a:rPr lang="en-US" sz="2000" dirty="0">
                <a:solidFill>
                  <a:srgbClr val="D4D4D4"/>
                </a:solidFill>
                <a:latin typeface="Menlo" panose="020B0609030804020204" pitchFamily="49" charset="0"/>
              </a:rPr>
              <a:t>  </a:t>
            </a:r>
            <a:r>
              <a:rPr lang="en-US" sz="2000" dirty="0">
                <a:solidFill>
                  <a:srgbClr val="C586C0"/>
                </a:solidFill>
                <a:latin typeface="Menlo" panose="020B0609030804020204" pitchFamily="49" charset="0"/>
              </a:rPr>
              <a:t>var</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hasAccess</a:t>
            </a:r>
            <a:r>
              <a:rPr lang="en-US" sz="2000" dirty="0">
                <a:solidFill>
                  <a:srgbClr val="D4D4D4"/>
                </a:solidFill>
                <a:latin typeface="Menlo" panose="020B0609030804020204" pitchFamily="49" charset="0"/>
              </a:rPr>
              <a:t> : </a:t>
            </a:r>
            <a:r>
              <a:rPr lang="en-US" sz="2000" dirty="0">
                <a:solidFill>
                  <a:srgbClr val="569CD6"/>
                </a:solidFill>
                <a:latin typeface="Menlo" panose="020B0609030804020204" pitchFamily="49" charset="0"/>
              </a:rPr>
              <a:t>bool</a:t>
            </a:r>
            <a:r>
              <a:rPr lang="en-US" sz="2000" dirty="0">
                <a:solidFill>
                  <a:srgbClr val="D4D4D4"/>
                </a:solidFill>
                <a:latin typeface="Menlo" panose="020B0609030804020204" pitchFamily="49" charset="0"/>
              </a:rPr>
              <a:t> := </a:t>
            </a:r>
            <a:r>
              <a:rPr lang="en-US" sz="2000" dirty="0" err="1">
                <a:solidFill>
                  <a:srgbClr val="D4D4D4"/>
                </a:solidFill>
                <a:latin typeface="Menlo" panose="020B0609030804020204" pitchFamily="49" charset="0"/>
              </a:rPr>
              <a:t>idStation.</a:t>
            </a:r>
            <a:r>
              <a:rPr lang="en-US" sz="2000" dirty="0" err="1">
                <a:solidFill>
                  <a:srgbClr val="DCDCAA"/>
                </a:solidFill>
                <a:latin typeface="Menlo" panose="020B0609030804020204" pitchFamily="49" charset="0"/>
              </a:rPr>
              <a:t>hasAccess</a:t>
            </a:r>
            <a:r>
              <a:rPr lang="en-US" sz="2000" dirty="0">
                <a:solidFill>
                  <a:srgbClr val="D4D4D4"/>
                </a:solidFill>
                <a:latin typeface="Menlo" panose="020B0609030804020204" pitchFamily="49" charset="0"/>
              </a:rPr>
              <a:t>(token, fingerprint);</a:t>
            </a:r>
          </a:p>
          <a:p>
            <a:r>
              <a:rPr lang="en-US" sz="2000" dirty="0">
                <a:solidFill>
                  <a:srgbClr val="569CD6"/>
                </a:solidFill>
                <a:latin typeface="Menlo" panose="020B0609030804020204" pitchFamily="49" charset="0"/>
              </a:rPr>
              <a:t>  Assertions</a:t>
            </a:r>
            <a:r>
              <a:rPr lang="en-US" sz="2000" dirty="0">
                <a:solidFill>
                  <a:srgbClr val="D4D4D4"/>
                </a:solidFill>
                <a:latin typeface="Menlo" panose="020B0609030804020204" pitchFamily="49" charset="0"/>
              </a:rPr>
              <a:t>&lt;</a:t>
            </a:r>
            <a:r>
              <a:rPr lang="en-US" sz="2000" dirty="0">
                <a:solidFill>
                  <a:srgbClr val="569CD6"/>
                </a:solidFill>
                <a:latin typeface="Menlo" panose="020B0609030804020204" pitchFamily="49" charset="0"/>
              </a:rPr>
              <a:t>bool</a:t>
            </a:r>
            <a:r>
              <a:rPr lang="en-US" sz="2000" dirty="0">
                <a:solidFill>
                  <a:srgbClr val="D4D4D4"/>
                </a:solidFill>
                <a:latin typeface="Menlo" panose="020B0609030804020204" pitchFamily="49" charset="0"/>
              </a:rPr>
              <a:t>&gt;.</a:t>
            </a:r>
            <a:r>
              <a:rPr lang="en-US" sz="2000" dirty="0" err="1">
                <a:solidFill>
                  <a:srgbClr val="DCDCAA"/>
                </a:solidFill>
                <a:latin typeface="Menlo" panose="020B0609030804020204" pitchFamily="49" charset="0"/>
              </a:rPr>
              <a:t>assertTrue</a:t>
            </a:r>
            <a:r>
              <a:rPr lang="en-US" sz="2000" dirty="0">
                <a:solidFill>
                  <a:srgbClr val="D4D4D4"/>
                </a:solidFill>
                <a:latin typeface="Menlo" panose="020B0609030804020204" pitchFamily="49" charset="0"/>
              </a:rPr>
              <a:t>(</a:t>
            </a:r>
            <a:r>
              <a:rPr lang="en-US" sz="2000" dirty="0" err="1">
                <a:solidFill>
                  <a:srgbClr val="D4D4D4"/>
                </a:solidFill>
                <a:latin typeface="Menlo" panose="020B0609030804020204" pitchFamily="49" charset="0"/>
              </a:rPr>
              <a:t>idStation.alarm</a:t>
            </a:r>
            <a:r>
              <a:rPr lang="en-US" sz="2000" dirty="0">
                <a:solidFill>
                  <a:srgbClr val="D4D4D4"/>
                </a:solidFill>
                <a:latin typeface="Menlo" panose="020B0609030804020204" pitchFamily="49" charset="0"/>
              </a:rPr>
              <a:t>);</a:t>
            </a:r>
          </a:p>
          <a:p>
            <a:r>
              <a:rPr lang="en-US" sz="2000" dirty="0">
                <a:solidFill>
                  <a:srgbClr val="569CD6"/>
                </a:solidFill>
                <a:latin typeface="Menlo" panose="020B0609030804020204" pitchFamily="49" charset="0"/>
              </a:rPr>
              <a:t>  Assertions</a:t>
            </a:r>
            <a:r>
              <a:rPr lang="en-US" sz="2000" dirty="0">
                <a:solidFill>
                  <a:srgbClr val="D4D4D4"/>
                </a:solidFill>
                <a:latin typeface="Menlo" panose="020B0609030804020204" pitchFamily="49" charset="0"/>
              </a:rPr>
              <a:t>&lt;</a:t>
            </a:r>
            <a:r>
              <a:rPr lang="en-US" sz="2000" dirty="0">
                <a:solidFill>
                  <a:srgbClr val="569CD6"/>
                </a:solidFill>
                <a:latin typeface="Menlo" panose="020B0609030804020204" pitchFamily="49" charset="0"/>
              </a:rPr>
              <a:t>bool</a:t>
            </a:r>
            <a:r>
              <a:rPr lang="en-US" sz="2000" dirty="0">
                <a:solidFill>
                  <a:srgbClr val="D4D4D4"/>
                </a:solidFill>
                <a:latin typeface="Menlo" panose="020B0609030804020204" pitchFamily="49" charset="0"/>
              </a:rPr>
              <a:t>&gt;.</a:t>
            </a:r>
            <a:r>
              <a:rPr lang="en-US" sz="2000" dirty="0" err="1">
                <a:solidFill>
                  <a:srgbClr val="DCDCAA"/>
                </a:solidFill>
                <a:latin typeface="Menlo" panose="020B0609030804020204" pitchFamily="49" charset="0"/>
              </a:rPr>
              <a:t>assertFalse</a:t>
            </a:r>
            <a:r>
              <a:rPr lang="en-US" sz="2000" dirty="0">
                <a:solidFill>
                  <a:srgbClr val="D4D4D4"/>
                </a:solidFill>
                <a:latin typeface="Menlo" panose="020B0609030804020204" pitchFamily="49" charset="0"/>
              </a:rPr>
              <a:t>(</a:t>
            </a:r>
            <a:r>
              <a:rPr lang="en-US" sz="2000" dirty="0" err="1">
                <a:solidFill>
                  <a:srgbClr val="D4D4D4"/>
                </a:solidFill>
                <a:latin typeface="Menlo" panose="020B0609030804020204" pitchFamily="49" charset="0"/>
              </a:rPr>
              <a:t>hasAccess</a:t>
            </a:r>
            <a:r>
              <a:rPr lang="en-US" sz="2000" dirty="0">
                <a:solidFill>
                  <a:srgbClr val="D4D4D4"/>
                </a:solidFill>
                <a:latin typeface="Menlo" panose="020B0609030804020204" pitchFamily="49" charset="0"/>
              </a:rPr>
              <a:t>);</a:t>
            </a:r>
          </a:p>
          <a:p>
            <a:r>
              <a:rPr lang="en-US" sz="2000" dirty="0">
                <a:solidFill>
                  <a:srgbClr val="D4D4D4"/>
                </a:solidFill>
                <a:latin typeface="Menlo" panose="020B0609030804020204" pitchFamily="49" charset="0"/>
              </a:rPr>
              <a:t>}</a:t>
            </a:r>
            <a:endParaRPr lang="en-US" sz="2000" b="0" dirty="0">
              <a:solidFill>
                <a:srgbClr val="D4D4D4"/>
              </a:solidFill>
              <a:effectLst/>
              <a:latin typeface="Menlo" panose="020B0609030804020204" pitchFamily="49" charset="0"/>
            </a:endParaRPr>
          </a:p>
        </p:txBody>
      </p:sp>
      <p:sp>
        <p:nvSpPr>
          <p:cNvPr id="3" name="TextBox 2">
            <a:extLst>
              <a:ext uri="{FF2B5EF4-FFF2-40B4-BE49-F238E27FC236}">
                <a16:creationId xmlns:a16="http://schemas.microsoft.com/office/drawing/2014/main" id="{BFD0F5A7-0CDB-874A-8974-F05B7A761E19}"/>
              </a:ext>
            </a:extLst>
          </p:cNvPr>
          <p:cNvSpPr txBox="1"/>
          <p:nvPr/>
        </p:nvSpPr>
        <p:spPr>
          <a:xfrm>
            <a:off x="2161309" y="5470836"/>
            <a:ext cx="7869382" cy="1200329"/>
          </a:xfrm>
          <a:prstGeom prst="rect">
            <a:avLst/>
          </a:prstGeom>
          <a:noFill/>
        </p:spPr>
        <p:txBody>
          <a:bodyPr wrap="square" rtlCol="0">
            <a:spAutoFit/>
          </a:bodyPr>
          <a:lstStyle/>
          <a:p>
            <a:pPr algn="ctr"/>
            <a:r>
              <a:rPr lang="en-US" sz="3600" dirty="0" err="1"/>
              <a:t>Dafny</a:t>
            </a:r>
            <a:r>
              <a:rPr lang="en-US" sz="3600" dirty="0"/>
              <a:t> proves the assertions using only the </a:t>
            </a:r>
            <a:r>
              <a:rPr lang="en-US" sz="3600" b="1" dirty="0">
                <a:solidFill>
                  <a:schemeClr val="accent1"/>
                </a:solidFill>
              </a:rPr>
              <a:t>contracts</a:t>
            </a:r>
            <a:r>
              <a:rPr lang="en-US" sz="3600" dirty="0"/>
              <a:t> for the method calls</a:t>
            </a:r>
          </a:p>
        </p:txBody>
      </p:sp>
      <p:sp>
        <p:nvSpPr>
          <p:cNvPr id="4" name="Title 3">
            <a:extLst>
              <a:ext uri="{FF2B5EF4-FFF2-40B4-BE49-F238E27FC236}">
                <a16:creationId xmlns:a16="http://schemas.microsoft.com/office/drawing/2014/main" id="{4863C7E4-52F8-BE48-BDDC-CFCE1C7042C1}"/>
              </a:ext>
            </a:extLst>
          </p:cNvPr>
          <p:cNvSpPr>
            <a:spLocks noGrp="1"/>
          </p:cNvSpPr>
          <p:nvPr>
            <p:ph type="title"/>
          </p:nvPr>
        </p:nvSpPr>
        <p:spPr/>
        <p:txBody>
          <a:bodyPr/>
          <a:lstStyle/>
          <a:p>
            <a:r>
              <a:rPr lang="en-US" dirty="0"/>
              <a:t>Test for</a:t>
            </a:r>
          </a:p>
        </p:txBody>
      </p:sp>
      <p:grpSp>
        <p:nvGrpSpPr>
          <p:cNvPr id="5" name="Group 4">
            <a:extLst>
              <a:ext uri="{FF2B5EF4-FFF2-40B4-BE49-F238E27FC236}">
                <a16:creationId xmlns:a16="http://schemas.microsoft.com/office/drawing/2014/main" id="{09F55E02-1240-3143-89FA-4997105C107F}"/>
              </a:ext>
            </a:extLst>
          </p:cNvPr>
          <p:cNvGrpSpPr/>
          <p:nvPr/>
        </p:nvGrpSpPr>
        <p:grpSpPr>
          <a:xfrm>
            <a:off x="2898732" y="759549"/>
            <a:ext cx="8030228" cy="536713"/>
            <a:chOff x="1318592" y="5327964"/>
            <a:chExt cx="8030228" cy="536713"/>
          </a:xfrm>
        </p:grpSpPr>
        <p:sp>
          <p:nvSpPr>
            <p:cNvPr id="6" name="Oval 5">
              <a:extLst>
                <a:ext uri="{FF2B5EF4-FFF2-40B4-BE49-F238E27FC236}">
                  <a16:creationId xmlns:a16="http://schemas.microsoft.com/office/drawing/2014/main" id="{2D66F0C8-B506-9B43-8F37-8371EEA8ACA4}"/>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2</a:t>
              </a:r>
            </a:p>
          </p:txBody>
        </p:sp>
        <p:sp>
          <p:nvSpPr>
            <p:cNvPr id="7" name="TextBox 6">
              <a:extLst>
                <a:ext uri="{FF2B5EF4-FFF2-40B4-BE49-F238E27FC236}">
                  <a16:creationId xmlns:a16="http://schemas.microsoft.com/office/drawing/2014/main" id="{2FF2201F-31E3-134D-B515-E4A4ACD3D213}"/>
                </a:ext>
              </a:extLst>
            </p:cNvPr>
            <p:cNvSpPr txBox="1"/>
            <p:nvPr/>
          </p:nvSpPr>
          <p:spPr>
            <a:xfrm>
              <a:off x="2002793" y="5365487"/>
              <a:ext cx="7346027"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any </a:t>
              </a:r>
              <a:r>
                <a:rPr lang="en-US" sz="2400" i="1" dirty="0">
                  <a:solidFill>
                    <a:schemeClr val="tx2"/>
                  </a:solidFill>
                </a:rPr>
                <a:t>level</a:t>
              </a:r>
              <a:r>
                <a:rPr lang="en-US" sz="2400" dirty="0"/>
                <a:t>, and </a:t>
              </a:r>
              <a:r>
                <a:rPr lang="en-US" sz="2400" i="1" dirty="0">
                  <a:solidFill>
                    <a:schemeClr val="tx2"/>
                  </a:solidFill>
                </a:rPr>
                <a:t>t</a:t>
              </a:r>
              <a:r>
                <a:rPr lang="en-US" sz="2400" dirty="0"/>
                <a:t> does not certify </a:t>
              </a:r>
              <a:r>
                <a:rPr lang="en-US" sz="2400" i="1" dirty="0">
                  <a:solidFill>
                    <a:schemeClr val="tx2"/>
                  </a:solidFill>
                </a:rPr>
                <a:t>fingerprint</a:t>
              </a:r>
              <a:endParaRPr lang="en-US" sz="2400" dirty="0">
                <a:solidFill>
                  <a:schemeClr val="accent5"/>
                </a:solidFill>
              </a:endParaRPr>
            </a:p>
          </p:txBody>
        </p:sp>
      </p:grpSp>
    </p:spTree>
    <p:extLst>
      <p:ext uri="{BB962C8B-B14F-4D97-AF65-F5344CB8AC3E}">
        <p14:creationId xmlns:p14="http://schemas.microsoft.com/office/powerpoint/2010/main" val="25894880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C1B7B-49EE-9346-AB24-7A3C4F355B5D}"/>
              </a:ext>
            </a:extLst>
          </p:cNvPr>
          <p:cNvSpPr>
            <a:spLocks noGrp="1"/>
          </p:cNvSpPr>
          <p:nvPr>
            <p:ph type="title"/>
          </p:nvPr>
        </p:nvSpPr>
        <p:spPr/>
        <p:txBody>
          <a:bodyPr/>
          <a:lstStyle/>
          <a:p>
            <a:r>
              <a:rPr lang="en-US" dirty="0"/>
              <a:t>Assertions Library</a:t>
            </a:r>
          </a:p>
        </p:txBody>
      </p:sp>
      <p:sp>
        <p:nvSpPr>
          <p:cNvPr id="3" name="Rectangle 2">
            <a:extLst>
              <a:ext uri="{FF2B5EF4-FFF2-40B4-BE49-F238E27FC236}">
                <a16:creationId xmlns:a16="http://schemas.microsoft.com/office/drawing/2014/main" id="{B1F340CD-653C-7441-8894-2664834E43E5}"/>
              </a:ext>
            </a:extLst>
          </p:cNvPr>
          <p:cNvSpPr/>
          <p:nvPr/>
        </p:nvSpPr>
        <p:spPr>
          <a:xfrm>
            <a:off x="1020872" y="2242097"/>
            <a:ext cx="10434180" cy="1938992"/>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assertTrue</a:t>
            </a:r>
            <a:r>
              <a:rPr lang="en-US" sz="2400" dirty="0">
                <a:solidFill>
                  <a:srgbClr val="D4D4D4"/>
                </a:solidFill>
                <a:latin typeface="Menlo" panose="020B0609030804020204" pitchFamily="49" charset="0"/>
              </a:rPr>
              <a:t>(condition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requires</a:t>
            </a:r>
            <a:r>
              <a:rPr lang="en-US" sz="2400" dirty="0">
                <a:solidFill>
                  <a:srgbClr val="D4D4D4"/>
                </a:solidFill>
                <a:latin typeface="Menlo" panose="020B0609030804020204" pitchFamily="49" charset="0"/>
              </a:rPr>
              <a:t> condition</a:t>
            </a:r>
          </a:p>
          <a:p>
            <a:br>
              <a:rPr lang="en-US" sz="2400" dirty="0">
                <a:solidFill>
                  <a:srgbClr val="D4D4D4"/>
                </a:solidFill>
                <a:latin typeface="Menlo" panose="020B0609030804020204" pitchFamily="49" charset="0"/>
              </a:rPr>
            </a:br>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assertFalse</a:t>
            </a:r>
            <a:r>
              <a:rPr lang="en-US" sz="2400" dirty="0">
                <a:solidFill>
                  <a:srgbClr val="D4D4D4"/>
                </a:solidFill>
                <a:latin typeface="Menlo" panose="020B0609030804020204" pitchFamily="49" charset="0"/>
              </a:rPr>
              <a:t>(condition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requires</a:t>
            </a:r>
            <a:r>
              <a:rPr lang="en-US" sz="2400" dirty="0">
                <a:solidFill>
                  <a:srgbClr val="D4D4D4"/>
                </a:solidFill>
                <a:latin typeface="Menlo" panose="020B0609030804020204" pitchFamily="49" charset="0"/>
              </a:rPr>
              <a:t> !condition</a:t>
            </a:r>
            <a:endParaRPr lang="en-US" sz="2400" b="0" dirty="0">
              <a:solidFill>
                <a:srgbClr val="D4D4D4"/>
              </a:solidFill>
              <a:effectLst/>
              <a:latin typeface="Menlo" panose="020B0609030804020204" pitchFamily="49" charset="0"/>
            </a:endParaRPr>
          </a:p>
        </p:txBody>
      </p:sp>
      <p:sp>
        <p:nvSpPr>
          <p:cNvPr id="4" name="TextBox 3">
            <a:extLst>
              <a:ext uri="{FF2B5EF4-FFF2-40B4-BE49-F238E27FC236}">
                <a16:creationId xmlns:a16="http://schemas.microsoft.com/office/drawing/2014/main" id="{7D8E1B69-6767-B44F-AC29-11DE8CE1F3D2}"/>
              </a:ext>
            </a:extLst>
          </p:cNvPr>
          <p:cNvSpPr txBox="1"/>
          <p:nvPr/>
        </p:nvSpPr>
        <p:spPr>
          <a:xfrm>
            <a:off x="2161309" y="5320524"/>
            <a:ext cx="7869382" cy="646331"/>
          </a:xfrm>
          <a:prstGeom prst="rect">
            <a:avLst/>
          </a:prstGeom>
          <a:noFill/>
        </p:spPr>
        <p:txBody>
          <a:bodyPr wrap="square" rtlCol="0">
            <a:spAutoFit/>
          </a:bodyPr>
          <a:lstStyle/>
          <a:p>
            <a:pPr algn="ctr"/>
            <a:r>
              <a:rPr lang="en-US" sz="3600" dirty="0"/>
              <a:t>Familiar and common interface</a:t>
            </a:r>
          </a:p>
        </p:txBody>
      </p:sp>
    </p:spTree>
    <p:extLst>
      <p:ext uri="{BB962C8B-B14F-4D97-AF65-F5344CB8AC3E}">
        <p14:creationId xmlns:p14="http://schemas.microsoft.com/office/powerpoint/2010/main" val="42165428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7767D-0326-104C-83E0-3B2AA6CB4E5D}"/>
              </a:ext>
            </a:extLst>
          </p:cNvPr>
          <p:cNvSpPr>
            <a:spLocks noGrp="1"/>
          </p:cNvSpPr>
          <p:nvPr>
            <p:ph type="title"/>
          </p:nvPr>
        </p:nvSpPr>
        <p:spPr/>
        <p:txBody>
          <a:bodyPr/>
          <a:lstStyle/>
          <a:p>
            <a:r>
              <a:rPr lang="en-US" dirty="0"/>
              <a:t>White Box MC/DC Coverage Tests </a:t>
            </a:r>
          </a:p>
        </p:txBody>
      </p:sp>
      <p:sp>
        <p:nvSpPr>
          <p:cNvPr id="3" name="Rectangle 2">
            <a:extLst>
              <a:ext uri="{FF2B5EF4-FFF2-40B4-BE49-F238E27FC236}">
                <a16:creationId xmlns:a16="http://schemas.microsoft.com/office/drawing/2014/main" id="{6F2ED916-5989-BC4A-B7CB-1E9DA47D3560}"/>
              </a:ext>
            </a:extLst>
          </p:cNvPr>
          <p:cNvSpPr/>
          <p:nvPr/>
        </p:nvSpPr>
        <p:spPr>
          <a:xfrm>
            <a:off x="1388892" y="1444427"/>
            <a:ext cx="10038522" cy="3046988"/>
          </a:xfrm>
          <a:prstGeom prst="rect">
            <a:avLst/>
          </a:prstGeom>
        </p:spPr>
        <p:txBody>
          <a:bodyPr wrap="square">
            <a:spAutoFit/>
          </a:bodyPr>
          <a:lstStyle/>
          <a:p>
            <a:r>
              <a:rPr lang="en-US" sz="2400" dirty="0">
                <a:solidFill>
                  <a:srgbClr val="C586C0"/>
                </a:solidFill>
                <a:latin typeface="Menlo" panose="020B0609030804020204" pitchFamily="49" charset="0"/>
              </a:rPr>
              <a:t>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doesCertify</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a:t>
            </a:r>
          </a:p>
          <a:p>
            <a:r>
              <a:rPr lang="en-US" sz="2400" dirty="0">
                <a:solidFill>
                  <a:srgbClr val="C586C0"/>
                </a:solidFill>
                <a:latin typeface="Menlo" panose="020B0609030804020204" pitchFamily="49" charset="0"/>
              </a:rPr>
              <a:t>if</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doesCertify</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tokenLevel</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level.</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tokenLevel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else</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alarm := </a:t>
            </a:r>
            <a:r>
              <a:rPr lang="en-US" sz="2400" dirty="0">
                <a:solidFill>
                  <a:srgbClr val="C586C0"/>
                </a:solidFill>
                <a:latin typeface="Menlo" panose="020B0609030804020204" pitchFamily="49" charset="0"/>
              </a:rPr>
              <a:t>true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C586C0"/>
                </a:solidFill>
                <a:latin typeface="Menlo" panose="020B0609030804020204" pitchFamily="49" charset="0"/>
              </a:rPr>
              <a:t>false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5" name="Left Arrow 4">
            <a:extLst>
              <a:ext uri="{FF2B5EF4-FFF2-40B4-BE49-F238E27FC236}">
                <a16:creationId xmlns:a16="http://schemas.microsoft.com/office/drawing/2014/main" id="{73859694-8E44-CE4F-9812-1683E0D4847D}"/>
              </a:ext>
            </a:extLst>
          </p:cNvPr>
          <p:cNvSpPr/>
          <p:nvPr/>
        </p:nvSpPr>
        <p:spPr>
          <a:xfrm>
            <a:off x="9444625" y="2544874"/>
            <a:ext cx="1089264" cy="50730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Trivial</a:t>
            </a:r>
          </a:p>
        </p:txBody>
      </p:sp>
      <p:sp>
        <p:nvSpPr>
          <p:cNvPr id="8" name="Right Arrow 7">
            <a:extLst>
              <a:ext uri="{FF2B5EF4-FFF2-40B4-BE49-F238E27FC236}">
                <a16:creationId xmlns:a16="http://schemas.microsoft.com/office/drawing/2014/main" id="{9AFCC04D-8760-834A-A128-8F07E5EF72CB}"/>
              </a:ext>
            </a:extLst>
          </p:cNvPr>
          <p:cNvSpPr/>
          <p:nvPr/>
        </p:nvSpPr>
        <p:spPr>
          <a:xfrm>
            <a:off x="299628" y="1763040"/>
            <a:ext cx="1089264" cy="5073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Trivial</a:t>
            </a:r>
          </a:p>
        </p:txBody>
      </p:sp>
      <p:grpSp>
        <p:nvGrpSpPr>
          <p:cNvPr id="12" name="Group 11">
            <a:extLst>
              <a:ext uri="{FF2B5EF4-FFF2-40B4-BE49-F238E27FC236}">
                <a16:creationId xmlns:a16="http://schemas.microsoft.com/office/drawing/2014/main" id="{71B357DD-5D61-3D4A-901D-D2B3DDA53EC8}"/>
              </a:ext>
            </a:extLst>
          </p:cNvPr>
          <p:cNvGrpSpPr/>
          <p:nvPr/>
        </p:nvGrpSpPr>
        <p:grpSpPr>
          <a:xfrm>
            <a:off x="1374913" y="4674320"/>
            <a:ext cx="9442173" cy="536713"/>
            <a:chOff x="1318592" y="5327964"/>
            <a:chExt cx="9442173" cy="536713"/>
          </a:xfrm>
        </p:grpSpPr>
        <p:sp>
          <p:nvSpPr>
            <p:cNvPr id="13" name="Oval 12">
              <a:extLst>
                <a:ext uri="{FF2B5EF4-FFF2-40B4-BE49-F238E27FC236}">
                  <a16:creationId xmlns:a16="http://schemas.microsoft.com/office/drawing/2014/main" id="{D9997523-5989-074F-B0F4-4CCADF09D88A}"/>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1</a:t>
              </a:r>
            </a:p>
          </p:txBody>
        </p:sp>
        <p:sp>
          <p:nvSpPr>
            <p:cNvPr id="14" name="TextBox 13">
              <a:extLst>
                <a:ext uri="{FF2B5EF4-FFF2-40B4-BE49-F238E27FC236}">
                  <a16:creationId xmlns:a16="http://schemas.microsoft.com/office/drawing/2014/main" id="{269E89E9-3E35-E841-A45B-3CC017B871EB}"/>
                </a:ext>
              </a:extLst>
            </p:cNvPr>
            <p:cNvSpPr txBox="1"/>
            <p:nvPr/>
          </p:nvSpPr>
          <p:spPr>
            <a:xfrm>
              <a:off x="2002793" y="5365487"/>
              <a:ext cx="8757972"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any </a:t>
              </a:r>
              <a:r>
                <a:rPr lang="en-US" sz="2400" i="1" dirty="0">
                  <a:solidFill>
                    <a:schemeClr val="tx2"/>
                  </a:solidFill>
                </a:rPr>
                <a:t>level</a:t>
              </a:r>
              <a:r>
                <a:rPr lang="en-US" sz="2400" dirty="0"/>
                <a:t>, and </a:t>
              </a:r>
              <a:r>
                <a:rPr lang="en-US" sz="2400" i="1" dirty="0">
                  <a:solidFill>
                    <a:schemeClr val="tx2"/>
                  </a:solidFill>
                </a:rPr>
                <a:t>t</a:t>
              </a:r>
              <a:r>
                <a:rPr lang="en-US" sz="2400" dirty="0"/>
                <a:t> does </a:t>
              </a:r>
              <a:r>
                <a:rPr lang="en-US" sz="2400" dirty="0">
                  <a:solidFill>
                    <a:schemeClr val="accent5"/>
                  </a:solidFill>
                </a:rPr>
                <a:t>not</a:t>
              </a:r>
              <a:r>
                <a:rPr lang="en-US" sz="2400" dirty="0"/>
                <a:t> </a:t>
              </a:r>
              <a:r>
                <a:rPr lang="en-US" sz="2400" dirty="0">
                  <a:solidFill>
                    <a:schemeClr val="accent5"/>
                  </a:solidFill>
                </a:rPr>
                <a:t>certify</a:t>
              </a:r>
              <a:r>
                <a:rPr lang="en-US" sz="2400" dirty="0"/>
                <a:t> </a:t>
              </a:r>
              <a:r>
                <a:rPr lang="en-US" sz="2400" i="1" dirty="0">
                  <a:solidFill>
                    <a:schemeClr val="tx2"/>
                  </a:solidFill>
                </a:rPr>
                <a:t>fingerprint</a:t>
              </a:r>
              <a:endParaRPr lang="en-US" sz="2400" dirty="0">
                <a:solidFill>
                  <a:schemeClr val="accent5"/>
                </a:solidFill>
              </a:endParaRPr>
            </a:p>
          </p:txBody>
        </p:sp>
      </p:grpSp>
      <p:grpSp>
        <p:nvGrpSpPr>
          <p:cNvPr id="15" name="Group 14">
            <a:extLst>
              <a:ext uri="{FF2B5EF4-FFF2-40B4-BE49-F238E27FC236}">
                <a16:creationId xmlns:a16="http://schemas.microsoft.com/office/drawing/2014/main" id="{4C36DCEA-0923-E748-8600-0430499F8D5F}"/>
              </a:ext>
            </a:extLst>
          </p:cNvPr>
          <p:cNvGrpSpPr/>
          <p:nvPr/>
        </p:nvGrpSpPr>
        <p:grpSpPr>
          <a:xfrm>
            <a:off x="1388892" y="5360184"/>
            <a:ext cx="9759271" cy="536713"/>
            <a:chOff x="1318592" y="5327964"/>
            <a:chExt cx="9759271" cy="536713"/>
          </a:xfrm>
        </p:grpSpPr>
        <p:sp>
          <p:nvSpPr>
            <p:cNvPr id="16" name="Oval 15">
              <a:extLst>
                <a:ext uri="{FF2B5EF4-FFF2-40B4-BE49-F238E27FC236}">
                  <a16:creationId xmlns:a16="http://schemas.microsoft.com/office/drawing/2014/main" id="{73F56FC5-B26B-304B-BEA5-70A957922B58}"/>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2</a:t>
              </a:r>
            </a:p>
          </p:txBody>
        </p:sp>
        <p:sp>
          <p:nvSpPr>
            <p:cNvPr id="17" name="TextBox 16">
              <a:extLst>
                <a:ext uri="{FF2B5EF4-FFF2-40B4-BE49-F238E27FC236}">
                  <a16:creationId xmlns:a16="http://schemas.microsoft.com/office/drawing/2014/main" id="{C41D4658-B8E2-0442-88BD-B6AEFFDD8648}"/>
                </a:ext>
              </a:extLst>
            </p:cNvPr>
            <p:cNvSpPr txBox="1"/>
            <p:nvPr/>
          </p:nvSpPr>
          <p:spPr>
            <a:xfrm>
              <a:off x="2002792" y="5365487"/>
              <a:ext cx="9075071"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t>
              </a:r>
              <a:r>
                <a:rPr lang="en-US" sz="2400" i="1" dirty="0">
                  <a:solidFill>
                    <a:schemeClr val="tx2"/>
                  </a:solidFill>
                </a:rPr>
                <a:t>level </a:t>
              </a:r>
              <a:r>
                <a:rPr lang="en-US" sz="2400" dirty="0">
                  <a:solidFill>
                    <a:schemeClr val="tx2"/>
                  </a:solidFill>
                </a:rPr>
                <a:t>does </a:t>
              </a:r>
              <a:r>
                <a:rPr lang="en-US" sz="2400" dirty="0">
                  <a:solidFill>
                    <a:schemeClr val="accent5"/>
                  </a:solidFill>
                </a:rPr>
                <a:t>not clear </a:t>
              </a:r>
              <a:r>
                <a:rPr lang="en-US" sz="2400" i="1" dirty="0">
                  <a:solidFill>
                    <a:schemeClr val="tx2"/>
                  </a:solidFill>
                </a:rPr>
                <a:t>t</a:t>
              </a:r>
              <a:r>
                <a:rPr lang="en-US" sz="2400" dirty="0"/>
                <a:t>, and </a:t>
              </a:r>
              <a:r>
                <a:rPr lang="en-US" sz="2400" i="1" dirty="0">
                  <a:solidFill>
                    <a:schemeClr val="tx2"/>
                  </a:solidFill>
                </a:rPr>
                <a:t>t</a:t>
              </a:r>
              <a:r>
                <a:rPr lang="en-US" sz="2400" dirty="0"/>
                <a:t> does </a:t>
              </a:r>
              <a:r>
                <a:rPr lang="en-US" sz="2400" dirty="0">
                  <a:solidFill>
                    <a:schemeClr val="accent1"/>
                  </a:solidFill>
                </a:rPr>
                <a:t>certify</a:t>
              </a:r>
              <a:r>
                <a:rPr lang="en-US" sz="2400" dirty="0"/>
                <a:t> </a:t>
              </a:r>
              <a:r>
                <a:rPr lang="en-US" sz="2400" i="1" dirty="0">
                  <a:solidFill>
                    <a:schemeClr val="tx2"/>
                  </a:solidFill>
                </a:rPr>
                <a:t>fingerprint</a:t>
              </a:r>
              <a:endParaRPr lang="en-US" sz="2400" dirty="0">
                <a:solidFill>
                  <a:schemeClr val="accent5"/>
                </a:solidFill>
              </a:endParaRPr>
            </a:p>
          </p:txBody>
        </p:sp>
      </p:grpSp>
      <p:grpSp>
        <p:nvGrpSpPr>
          <p:cNvPr id="18" name="Group 17">
            <a:extLst>
              <a:ext uri="{FF2B5EF4-FFF2-40B4-BE49-F238E27FC236}">
                <a16:creationId xmlns:a16="http://schemas.microsoft.com/office/drawing/2014/main" id="{3356BCCC-FDF7-494A-8B05-24ABFDEDC74A}"/>
              </a:ext>
            </a:extLst>
          </p:cNvPr>
          <p:cNvGrpSpPr/>
          <p:nvPr/>
        </p:nvGrpSpPr>
        <p:grpSpPr>
          <a:xfrm>
            <a:off x="1388892" y="6079800"/>
            <a:ext cx="9442173" cy="536713"/>
            <a:chOff x="1318592" y="5327964"/>
            <a:chExt cx="9442173" cy="536713"/>
          </a:xfrm>
        </p:grpSpPr>
        <p:sp>
          <p:nvSpPr>
            <p:cNvPr id="19" name="Oval 18">
              <a:extLst>
                <a:ext uri="{FF2B5EF4-FFF2-40B4-BE49-F238E27FC236}">
                  <a16:creationId xmlns:a16="http://schemas.microsoft.com/office/drawing/2014/main" id="{FFCCBE62-A674-B14A-B632-2838D4E5E0DD}"/>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3</a:t>
              </a:r>
            </a:p>
          </p:txBody>
        </p:sp>
        <p:sp>
          <p:nvSpPr>
            <p:cNvPr id="20" name="TextBox 19">
              <a:extLst>
                <a:ext uri="{FF2B5EF4-FFF2-40B4-BE49-F238E27FC236}">
                  <a16:creationId xmlns:a16="http://schemas.microsoft.com/office/drawing/2014/main" id="{12EF7632-8BEF-8643-B2CF-51611C965425}"/>
                </a:ext>
              </a:extLst>
            </p:cNvPr>
            <p:cNvSpPr txBox="1"/>
            <p:nvPr/>
          </p:nvSpPr>
          <p:spPr>
            <a:xfrm>
              <a:off x="2002793" y="5365487"/>
              <a:ext cx="8757972"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t>
              </a:r>
              <a:r>
                <a:rPr lang="en-US" sz="2400" i="1" dirty="0">
                  <a:solidFill>
                    <a:schemeClr val="tx2"/>
                  </a:solidFill>
                </a:rPr>
                <a:t>level </a:t>
              </a:r>
              <a:r>
                <a:rPr lang="en-US" sz="2400" dirty="0">
                  <a:solidFill>
                    <a:schemeClr val="accent1"/>
                  </a:solidFill>
                </a:rPr>
                <a:t>clears</a:t>
              </a:r>
              <a:r>
                <a:rPr lang="en-US" sz="2400" dirty="0">
                  <a:solidFill>
                    <a:schemeClr val="tx2"/>
                  </a:solidFill>
                </a:rPr>
                <a:t> </a:t>
              </a:r>
              <a:r>
                <a:rPr lang="en-US" sz="2400" i="1" dirty="0">
                  <a:solidFill>
                    <a:schemeClr val="tx2"/>
                  </a:solidFill>
                </a:rPr>
                <a:t>t</a:t>
              </a:r>
              <a:r>
                <a:rPr lang="en-US" sz="2400" dirty="0"/>
                <a:t>, and </a:t>
              </a:r>
              <a:r>
                <a:rPr lang="en-US" sz="2400" i="1" dirty="0">
                  <a:solidFill>
                    <a:schemeClr val="tx2"/>
                  </a:solidFill>
                </a:rPr>
                <a:t>t</a:t>
              </a:r>
              <a:r>
                <a:rPr lang="en-US" sz="2400" dirty="0"/>
                <a:t> does </a:t>
              </a:r>
              <a:r>
                <a:rPr lang="en-US" sz="2400" dirty="0">
                  <a:solidFill>
                    <a:schemeClr val="accent1"/>
                  </a:solidFill>
                </a:rPr>
                <a:t>certify</a:t>
              </a:r>
              <a:r>
                <a:rPr lang="en-US" sz="2400" dirty="0"/>
                <a:t> </a:t>
              </a:r>
              <a:r>
                <a:rPr lang="en-US" sz="2400" i="1" dirty="0">
                  <a:solidFill>
                    <a:schemeClr val="tx2"/>
                  </a:solidFill>
                </a:rPr>
                <a:t>fingerprint</a:t>
              </a:r>
              <a:endParaRPr lang="en-US" sz="2400" dirty="0">
                <a:solidFill>
                  <a:schemeClr val="accent5"/>
                </a:solidFill>
              </a:endParaRPr>
            </a:p>
          </p:txBody>
        </p:sp>
      </p:grpSp>
    </p:spTree>
    <p:extLst>
      <p:ext uri="{BB962C8B-B14F-4D97-AF65-F5344CB8AC3E}">
        <p14:creationId xmlns:p14="http://schemas.microsoft.com/office/powerpoint/2010/main" val="28213877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B6B96-3274-6A49-8E00-42E4FD8C08E5}"/>
              </a:ext>
            </a:extLst>
          </p:cNvPr>
          <p:cNvSpPr>
            <a:spLocks noGrp="1"/>
          </p:cNvSpPr>
          <p:nvPr>
            <p:ph type="title"/>
          </p:nvPr>
        </p:nvSpPr>
        <p:spPr/>
        <p:txBody>
          <a:bodyPr/>
          <a:lstStyle/>
          <a:p>
            <a:r>
              <a:rPr lang="en-US" dirty="0"/>
              <a:t>Inputs to Exercise Paths </a:t>
            </a:r>
          </a:p>
        </p:txBody>
      </p:sp>
      <p:sp>
        <p:nvSpPr>
          <p:cNvPr id="3" name="Rectangle 2">
            <a:extLst>
              <a:ext uri="{FF2B5EF4-FFF2-40B4-BE49-F238E27FC236}">
                <a16:creationId xmlns:a16="http://schemas.microsoft.com/office/drawing/2014/main" id="{BC46B752-20B6-6440-B33F-C508F650C886}"/>
              </a:ext>
            </a:extLst>
          </p:cNvPr>
          <p:cNvSpPr/>
          <p:nvPr/>
        </p:nvSpPr>
        <p:spPr>
          <a:xfrm>
            <a:off x="726510" y="1690688"/>
            <a:ext cx="11415386" cy="4893647"/>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McDcTestIo</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testIo</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t>
            </a:r>
            <a:r>
              <a:rPr lang="en-US" sz="2400" dirty="0">
                <a:solidFill>
                  <a:srgbClr val="569CD6"/>
                </a:solidFill>
                <a:latin typeface="Menlo" panose="020B0609030804020204" pitchFamily="49" charset="0"/>
              </a:rPr>
              <a:t>seq</a:t>
            </a:r>
            <a:r>
              <a:rPr lang="en-US" sz="2400" dirty="0">
                <a:solidFill>
                  <a:srgbClr val="D4D4D4"/>
                </a:solidFill>
                <a:latin typeface="Menlo" panose="020B0609030804020204" pitchFamily="49" charset="0"/>
              </a:rPr>
              <a:t>&lt;(</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 Token, Fingerprint,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)&gt;)</a:t>
            </a:r>
          </a:p>
          <a:p>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a:t>
            </a:r>
            <a:r>
              <a:rPr lang="en-US" sz="2400" dirty="0">
                <a:solidFill>
                  <a:schemeClr val="accent2"/>
                </a:solidFill>
                <a:latin typeface="Menlo" panose="020B0609030804020204" pitchFamily="49" charset="0"/>
              </a:rPr>
              <a:t>// … code to create input values …</a:t>
            </a:r>
          </a:p>
          <a:p>
            <a:r>
              <a:rPr lang="en-US" sz="2400" dirty="0">
                <a:solidFill>
                  <a:srgbClr val="C586C0"/>
                </a:solidFill>
                <a:latin typeface="Menlo" panose="020B0609030804020204" pitchFamily="49" charset="0"/>
              </a:rPr>
              <a:t>  return</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(securityClearance0, token0, fingerprint0, </a:t>
            </a:r>
          </a:p>
          <a:p>
            <a:r>
              <a:rPr lang="en-US" sz="2400" dirty="0">
                <a:solidFill>
                  <a:srgbClr val="D4D4D4"/>
                </a:solidFill>
                <a:latin typeface="Menlo" panose="020B0609030804020204" pitchFamily="49" charset="0"/>
              </a:rPr>
              <a:t>     hasAccess0, alarm0),</a:t>
            </a:r>
          </a:p>
          <a:p>
            <a:r>
              <a:rPr lang="en-US" sz="2400" dirty="0">
                <a:solidFill>
                  <a:srgbClr val="D4D4D4"/>
                </a:solidFill>
                <a:latin typeface="Menlo" panose="020B0609030804020204" pitchFamily="49" charset="0"/>
              </a:rPr>
              <a:t>    (securityClearance1, token1, fingerprint1, </a:t>
            </a:r>
          </a:p>
          <a:p>
            <a:r>
              <a:rPr lang="en-US" sz="2400" dirty="0">
                <a:solidFill>
                  <a:srgbClr val="D4D4D4"/>
                </a:solidFill>
                <a:latin typeface="Menlo" panose="020B0609030804020204" pitchFamily="49" charset="0"/>
              </a:rPr>
              <a:t>     hasAccess1, alarm1),</a:t>
            </a:r>
          </a:p>
          <a:p>
            <a:r>
              <a:rPr lang="en-US" sz="2400" dirty="0">
                <a:solidFill>
                  <a:srgbClr val="D4D4D4"/>
                </a:solidFill>
                <a:latin typeface="Menlo" panose="020B0609030804020204" pitchFamily="49" charset="0"/>
              </a:rPr>
              <a:t>    (securityClearance2, token2, fingerprint2, </a:t>
            </a:r>
          </a:p>
          <a:p>
            <a:r>
              <a:rPr lang="en-US" sz="2400" dirty="0">
                <a:solidFill>
                  <a:srgbClr val="D4D4D4"/>
                </a:solidFill>
                <a:latin typeface="Menlo" panose="020B0609030804020204" pitchFamily="49" charset="0"/>
              </a:rPr>
              <a:t>     hasAccess2, alarm2)</a:t>
            </a:r>
          </a:p>
          <a:p>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Tree>
    <p:extLst>
      <p:ext uri="{BB962C8B-B14F-4D97-AF65-F5344CB8AC3E}">
        <p14:creationId xmlns:p14="http://schemas.microsoft.com/office/powerpoint/2010/main" val="3311730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CE8D217-FAF4-EF41-ACAB-3FA2496950F7}"/>
              </a:ext>
            </a:extLst>
          </p:cNvPr>
          <p:cNvSpPr/>
          <p:nvPr/>
        </p:nvSpPr>
        <p:spPr>
          <a:xfrm>
            <a:off x="200416" y="369192"/>
            <a:ext cx="12098055" cy="5262979"/>
          </a:xfrm>
          <a:prstGeom prst="rect">
            <a:avLst/>
          </a:prstGeom>
        </p:spPr>
        <p:txBody>
          <a:bodyPr wrap="square">
            <a:spAutoFit/>
          </a:bodyPr>
          <a:lstStyle/>
          <a:p>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test</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MethodSource</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McDcTestIo</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p>
          <a:p>
            <a:r>
              <a:rPr lang="en-US" sz="2400" dirty="0" err="1">
                <a:solidFill>
                  <a:srgbClr val="DCDCAA"/>
                </a:solidFill>
                <a:latin typeface="Menlo" panose="020B0609030804020204" pitchFamily="49" charset="0"/>
              </a:rPr>
              <a:t>should_resultInMcDcCoverage_when_givenAllTestInputs</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token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expectedHasAccess</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expectedAlarm</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a:solidFill>
                  <a:srgbClr val="C586C0"/>
                </a:solidFill>
                <a:latin typeface="Menlo" panose="020B0609030804020204" pitchFamily="49" charset="0"/>
              </a:rPr>
              <a:t>new</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err="1">
                <a:solidFill>
                  <a:srgbClr val="DCDCAA"/>
                </a:solidFill>
                <a:latin typeface="Menlo" panose="020B0609030804020204" pitchFamily="49" charset="0"/>
              </a:rPr>
              <a:t>IdStation</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err="1">
                <a:solidFill>
                  <a:srgbClr val="DCDCAA"/>
                </a:solidFill>
                <a:latin typeface="Menlo" panose="020B0609030804020204" pitchFamily="49" charset="0"/>
              </a:rPr>
              <a:t>hasAccess</a:t>
            </a:r>
            <a:r>
              <a:rPr lang="en-US" sz="2400" dirty="0">
                <a:solidFill>
                  <a:srgbClr val="D4D4D4"/>
                </a:solidFill>
                <a:latin typeface="Menlo" panose="020B0609030804020204" pitchFamily="49" charset="0"/>
              </a:rPr>
              <a:t>(token, fingerprint);</a:t>
            </a:r>
          </a:p>
          <a:p>
            <a:endParaRPr lang="en-US" sz="2400" dirty="0">
              <a:solidFill>
                <a:srgbClr val="D4D4D4"/>
              </a:solidFill>
              <a:latin typeface="Menlo" panose="020B0609030804020204" pitchFamily="49" charset="0"/>
            </a:endParaRPr>
          </a:p>
          <a:p>
            <a:r>
              <a:rPr lang="en-US" sz="2400" dirty="0">
                <a:solidFill>
                  <a:srgbClr val="569CD6"/>
                </a:solidFill>
                <a:latin typeface="Menlo" panose="020B0609030804020204" pitchFamily="49" charset="0"/>
              </a:rPr>
              <a:t>  Assertions</a:t>
            </a:r>
            <a:r>
              <a:rPr lang="en-US" sz="2400" dirty="0">
                <a:solidFill>
                  <a:srgbClr val="D4D4D4"/>
                </a:solidFill>
                <a:latin typeface="Menlo" panose="020B0609030804020204" pitchFamily="49" charset="0"/>
              </a:rPr>
              <a:t>&lt;</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&gt;.</a:t>
            </a:r>
            <a:r>
              <a:rPr lang="en-US" sz="2400" dirty="0" err="1">
                <a:solidFill>
                  <a:srgbClr val="DCDCAA"/>
                </a:solidFill>
                <a:latin typeface="Menlo" panose="020B0609030804020204" pitchFamily="49" charset="0"/>
              </a:rPr>
              <a:t>expectEquals</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expectedHasAccess</a:t>
            </a:r>
            <a:r>
              <a:rPr lang="en-US" sz="2400" dirty="0">
                <a:solidFill>
                  <a:srgbClr val="D4D4D4"/>
                </a:solidFill>
                <a:latin typeface="Menlo" panose="020B0609030804020204" pitchFamily="49" charset="0"/>
              </a:rPr>
              <a:t>);</a:t>
            </a:r>
          </a:p>
          <a:p>
            <a:r>
              <a:rPr lang="en-US" sz="2400" dirty="0">
                <a:solidFill>
                  <a:srgbClr val="569CD6"/>
                </a:solidFill>
                <a:latin typeface="Menlo" panose="020B0609030804020204" pitchFamily="49" charset="0"/>
              </a:rPr>
              <a:t>  Assertions</a:t>
            </a:r>
            <a:r>
              <a:rPr lang="en-US" sz="2400" dirty="0">
                <a:solidFill>
                  <a:srgbClr val="D4D4D4"/>
                </a:solidFill>
                <a:latin typeface="Menlo" panose="020B0609030804020204" pitchFamily="49" charset="0"/>
              </a:rPr>
              <a:t>&lt;</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&gt;.</a:t>
            </a:r>
            <a:r>
              <a:rPr lang="en-US" sz="2400" dirty="0" err="1">
                <a:solidFill>
                  <a:srgbClr val="DCDCAA"/>
                </a:solidFill>
                <a:latin typeface="Menlo" panose="020B0609030804020204" pitchFamily="49" charset="0"/>
              </a:rPr>
              <a:t>expectEquals</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idStation.alarm</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expectedAlarm</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4" name="TextBox 3">
            <a:extLst>
              <a:ext uri="{FF2B5EF4-FFF2-40B4-BE49-F238E27FC236}">
                <a16:creationId xmlns:a16="http://schemas.microsoft.com/office/drawing/2014/main" id="{CEFEBB44-811A-934A-A6B8-0E291CA4F6B5}"/>
              </a:ext>
            </a:extLst>
          </p:cNvPr>
          <p:cNvSpPr txBox="1"/>
          <p:nvPr/>
        </p:nvSpPr>
        <p:spPr>
          <a:xfrm>
            <a:off x="1250513" y="5842477"/>
            <a:ext cx="9690973" cy="646331"/>
          </a:xfrm>
          <a:prstGeom prst="rect">
            <a:avLst/>
          </a:prstGeom>
          <a:noFill/>
        </p:spPr>
        <p:txBody>
          <a:bodyPr wrap="square" rtlCol="0">
            <a:spAutoFit/>
          </a:bodyPr>
          <a:lstStyle/>
          <a:p>
            <a:pPr algn="ctr"/>
            <a:r>
              <a:rPr lang="en-US" sz="3600" dirty="0">
                <a:solidFill>
                  <a:schemeClr val="accent1"/>
                </a:solidFill>
              </a:rPr>
              <a:t>Expect</a:t>
            </a:r>
            <a:r>
              <a:rPr lang="en-US" sz="3600" dirty="0"/>
              <a:t> is only a runtime check so nothing to prove</a:t>
            </a:r>
          </a:p>
        </p:txBody>
      </p:sp>
    </p:spTree>
    <p:extLst>
      <p:ext uri="{BB962C8B-B14F-4D97-AF65-F5344CB8AC3E}">
        <p14:creationId xmlns:p14="http://schemas.microsoft.com/office/powerpoint/2010/main" val="15216446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2AB57-181C-A743-AC8D-88642A5A62CA}"/>
              </a:ext>
            </a:extLst>
          </p:cNvPr>
          <p:cNvSpPr>
            <a:spLocks noGrp="1"/>
          </p:cNvSpPr>
          <p:nvPr>
            <p:ph type="title"/>
          </p:nvPr>
        </p:nvSpPr>
        <p:spPr/>
        <p:txBody>
          <a:bodyPr/>
          <a:lstStyle/>
          <a:p>
            <a:r>
              <a:rPr lang="en-US" dirty="0"/>
              <a:t>Expect Runtime Check</a:t>
            </a:r>
          </a:p>
        </p:txBody>
      </p:sp>
      <p:sp>
        <p:nvSpPr>
          <p:cNvPr id="3" name="Rectangle 2">
            <a:extLst>
              <a:ext uri="{FF2B5EF4-FFF2-40B4-BE49-F238E27FC236}">
                <a16:creationId xmlns:a16="http://schemas.microsoft.com/office/drawing/2014/main" id="{09385541-0620-0F41-A538-48EB00B32E1D}"/>
              </a:ext>
            </a:extLst>
          </p:cNvPr>
          <p:cNvSpPr/>
          <p:nvPr/>
        </p:nvSpPr>
        <p:spPr>
          <a:xfrm>
            <a:off x="2002076" y="2535188"/>
            <a:ext cx="8187847" cy="1200329"/>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expectEquals</a:t>
            </a:r>
            <a:r>
              <a:rPr lang="en-US" sz="2400" dirty="0">
                <a:solidFill>
                  <a:srgbClr val="D4D4D4"/>
                </a:solidFill>
                <a:latin typeface="Menlo" panose="020B0609030804020204" pitchFamily="49" charset="0"/>
              </a:rPr>
              <a:t>(expected : </a:t>
            </a:r>
            <a:r>
              <a:rPr lang="en-US" sz="2400" dirty="0">
                <a:solidFill>
                  <a:srgbClr val="569CD6"/>
                </a:solidFill>
                <a:latin typeface="Menlo" panose="020B0609030804020204" pitchFamily="49" charset="0"/>
              </a:rPr>
              <a:t>T</a:t>
            </a:r>
            <a:r>
              <a:rPr lang="en-US" sz="2400" dirty="0">
                <a:solidFill>
                  <a:srgbClr val="D4D4D4"/>
                </a:solidFill>
                <a:latin typeface="Menlo" panose="020B0609030804020204" pitchFamily="49" charset="0"/>
              </a:rPr>
              <a:t>, actual : </a:t>
            </a:r>
            <a:r>
              <a:rPr lang="en-US" sz="2400" dirty="0">
                <a:solidFill>
                  <a:srgbClr val="569CD6"/>
                </a:solidFill>
                <a:latin typeface="Menlo" panose="020B0609030804020204" pitchFamily="49" charset="0"/>
              </a:rPr>
              <a:t>T</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expected == actual</a:t>
            </a:r>
            <a:endParaRPr lang="en-US" sz="2400" b="0" dirty="0">
              <a:solidFill>
                <a:srgbClr val="D4D4D4"/>
              </a:solidFill>
              <a:effectLst/>
              <a:latin typeface="Menlo" panose="020B0609030804020204" pitchFamily="49" charset="0"/>
            </a:endParaRPr>
          </a:p>
        </p:txBody>
      </p:sp>
      <p:sp>
        <p:nvSpPr>
          <p:cNvPr id="4" name="TextBox 3">
            <a:extLst>
              <a:ext uri="{FF2B5EF4-FFF2-40B4-BE49-F238E27FC236}">
                <a16:creationId xmlns:a16="http://schemas.microsoft.com/office/drawing/2014/main" id="{1D90F525-3D1D-DD4A-AC43-F39FEA7DD237}"/>
              </a:ext>
            </a:extLst>
          </p:cNvPr>
          <p:cNvSpPr txBox="1"/>
          <p:nvPr/>
        </p:nvSpPr>
        <p:spPr>
          <a:xfrm>
            <a:off x="1250512" y="5247490"/>
            <a:ext cx="9690973" cy="646331"/>
          </a:xfrm>
          <a:prstGeom prst="rect">
            <a:avLst/>
          </a:prstGeom>
          <a:noFill/>
        </p:spPr>
        <p:txBody>
          <a:bodyPr wrap="square" rtlCol="0">
            <a:spAutoFit/>
          </a:bodyPr>
          <a:lstStyle/>
          <a:p>
            <a:pPr algn="ctr"/>
            <a:r>
              <a:rPr lang="en-US" sz="3600" dirty="0" err="1"/>
              <a:t>Dafny</a:t>
            </a:r>
            <a:r>
              <a:rPr lang="en-US" sz="3600" dirty="0">
                <a:solidFill>
                  <a:schemeClr val="accent1"/>
                </a:solidFill>
              </a:rPr>
              <a:t> ensures </a:t>
            </a:r>
            <a:r>
              <a:rPr lang="en-US" sz="3600" dirty="0"/>
              <a:t>the relation</a:t>
            </a:r>
          </a:p>
        </p:txBody>
      </p:sp>
    </p:spTree>
    <p:extLst>
      <p:ext uri="{BB962C8B-B14F-4D97-AF65-F5344CB8AC3E}">
        <p14:creationId xmlns:p14="http://schemas.microsoft.com/office/powerpoint/2010/main" val="32868755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0AAF0-F038-7745-827A-D8AB1AEC6445}"/>
              </a:ext>
            </a:extLst>
          </p:cNvPr>
          <p:cNvSpPr>
            <a:spLocks noGrp="1"/>
          </p:cNvSpPr>
          <p:nvPr>
            <p:ph type="title"/>
          </p:nvPr>
        </p:nvSpPr>
        <p:spPr/>
        <p:txBody>
          <a:bodyPr/>
          <a:lstStyle/>
          <a:p>
            <a:r>
              <a:rPr lang="en-US" dirty="0" err="1"/>
              <a:t>Dafny</a:t>
            </a:r>
            <a:r>
              <a:rPr lang="en-US" dirty="0"/>
              <a:t> Cross Compiles Tests to Java and C#</a:t>
            </a:r>
          </a:p>
        </p:txBody>
      </p:sp>
      <p:pic>
        <p:nvPicPr>
          <p:cNvPr id="10" name="Picture 9">
            <a:extLst>
              <a:ext uri="{FF2B5EF4-FFF2-40B4-BE49-F238E27FC236}">
                <a16:creationId xmlns:a16="http://schemas.microsoft.com/office/drawing/2014/main" id="{6D5303AB-AC38-8640-B24B-34FA4A1A78E9}"/>
              </a:ext>
            </a:extLst>
          </p:cNvPr>
          <p:cNvPicPr>
            <a:picLocks noChangeAspect="1"/>
          </p:cNvPicPr>
          <p:nvPr/>
        </p:nvPicPr>
        <p:blipFill>
          <a:blip r:embed="rId3"/>
          <a:stretch>
            <a:fillRect/>
          </a:stretch>
        </p:blipFill>
        <p:spPr>
          <a:xfrm>
            <a:off x="419100" y="1636269"/>
            <a:ext cx="11353800" cy="3047341"/>
          </a:xfrm>
          <a:prstGeom prst="rect">
            <a:avLst/>
          </a:prstGeom>
        </p:spPr>
      </p:pic>
      <p:sp>
        <p:nvSpPr>
          <p:cNvPr id="11" name="TextBox 10">
            <a:extLst>
              <a:ext uri="{FF2B5EF4-FFF2-40B4-BE49-F238E27FC236}">
                <a16:creationId xmlns:a16="http://schemas.microsoft.com/office/drawing/2014/main" id="{F44A92D3-7395-6448-8FDA-7A31CF013EDA}"/>
              </a:ext>
            </a:extLst>
          </p:cNvPr>
          <p:cNvSpPr txBox="1"/>
          <p:nvPr/>
        </p:nvSpPr>
        <p:spPr>
          <a:xfrm>
            <a:off x="1250513" y="5153545"/>
            <a:ext cx="9690973" cy="1200329"/>
          </a:xfrm>
          <a:prstGeom prst="rect">
            <a:avLst/>
          </a:prstGeom>
          <a:noFill/>
        </p:spPr>
        <p:txBody>
          <a:bodyPr wrap="square" rtlCol="0">
            <a:spAutoFit/>
          </a:bodyPr>
          <a:lstStyle/>
          <a:p>
            <a:pPr algn="ctr"/>
            <a:r>
              <a:rPr lang="en-US" sz="3600" dirty="0"/>
              <a:t>JUnit 5 and Mockito (Java) and </a:t>
            </a:r>
            <a:r>
              <a:rPr lang="en-US" sz="3600" dirty="0" err="1"/>
              <a:t>XUnit</a:t>
            </a:r>
            <a:r>
              <a:rPr lang="en-US" sz="3600" dirty="0"/>
              <a:t> (C#)</a:t>
            </a:r>
          </a:p>
          <a:p>
            <a:pPr algn="ctr"/>
            <a:r>
              <a:rPr lang="en-US" sz="3600" dirty="0"/>
              <a:t>Direct mapping from </a:t>
            </a:r>
            <a:r>
              <a:rPr lang="en-US" sz="3600" dirty="0" err="1"/>
              <a:t>Dafny</a:t>
            </a:r>
            <a:r>
              <a:rPr lang="en-US" sz="3600" dirty="0"/>
              <a:t> to test framework </a:t>
            </a:r>
          </a:p>
        </p:txBody>
      </p:sp>
    </p:spTree>
    <p:extLst>
      <p:ext uri="{BB962C8B-B14F-4D97-AF65-F5344CB8AC3E}">
        <p14:creationId xmlns:p14="http://schemas.microsoft.com/office/powerpoint/2010/main" val="31116741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AF9BB-D512-A842-A764-CE5DDFDDE3E9}"/>
              </a:ext>
            </a:extLst>
          </p:cNvPr>
          <p:cNvSpPr>
            <a:spLocks noGrp="1"/>
          </p:cNvSpPr>
          <p:nvPr>
            <p:ph type="title"/>
          </p:nvPr>
        </p:nvSpPr>
        <p:spPr/>
        <p:txBody>
          <a:bodyPr/>
          <a:lstStyle/>
          <a:p>
            <a:r>
              <a:rPr lang="en-US" dirty="0"/>
              <a:t>What is next? Automatic Test Generation</a:t>
            </a:r>
          </a:p>
        </p:txBody>
      </p:sp>
      <p:sp>
        <p:nvSpPr>
          <p:cNvPr id="4" name="Rounded Rectangle 3">
            <a:extLst>
              <a:ext uri="{FF2B5EF4-FFF2-40B4-BE49-F238E27FC236}">
                <a16:creationId xmlns:a16="http://schemas.microsoft.com/office/drawing/2014/main" id="{7329FF15-189F-1248-9F01-C8A177A66039}"/>
              </a:ext>
            </a:extLst>
          </p:cNvPr>
          <p:cNvSpPr/>
          <p:nvPr/>
        </p:nvSpPr>
        <p:spPr>
          <a:xfrm>
            <a:off x="1891430" y="2066795"/>
            <a:ext cx="1240077" cy="8517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B</a:t>
            </a:r>
            <a:r>
              <a:rPr lang="en-US" baseline="-25000" dirty="0"/>
              <a:t>0</a:t>
            </a:r>
            <a:r>
              <a:rPr lang="en-US" dirty="0"/>
              <a:t>: </a:t>
            </a:r>
          </a:p>
          <a:p>
            <a:r>
              <a:rPr lang="en-US" i="1" dirty="0"/>
              <a:t>b</a:t>
            </a:r>
            <a:r>
              <a:rPr lang="en-US" i="1" baseline="-25000" dirty="0"/>
              <a:t>0</a:t>
            </a:r>
            <a:r>
              <a:rPr lang="en-US" dirty="0"/>
              <a:t> := true  </a:t>
            </a:r>
          </a:p>
          <a:p>
            <a:r>
              <a:rPr lang="en-US" dirty="0"/>
              <a:t>  …	</a:t>
            </a:r>
          </a:p>
        </p:txBody>
      </p:sp>
    </p:spTree>
    <p:extLst>
      <p:ext uri="{BB962C8B-B14F-4D97-AF65-F5344CB8AC3E}">
        <p14:creationId xmlns:p14="http://schemas.microsoft.com/office/powerpoint/2010/main" val="2725168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538D1DD0-696E-8349-8925-6C13D5F97793}"/>
              </a:ext>
            </a:extLst>
          </p:cNvPr>
          <p:cNvPicPr>
            <a:picLocks noChangeAspect="1"/>
          </p:cNvPicPr>
          <p:nvPr/>
        </p:nvPicPr>
        <p:blipFill rotWithShape="1">
          <a:blip r:embed="rId3"/>
          <a:srcRect t="12777" b="42364"/>
          <a:stretch/>
        </p:blipFill>
        <p:spPr>
          <a:xfrm>
            <a:off x="0" y="10"/>
            <a:ext cx="9669642" cy="6857990"/>
          </a:xfrm>
          <a:prstGeom prst="rect">
            <a:avLst/>
          </a:prstGeom>
        </p:spPr>
      </p:pic>
      <p:sp>
        <p:nvSpPr>
          <p:cNvPr id="14"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DC9155AA-F30D-9B4B-B05E-258176C7BCD3}"/>
              </a:ext>
            </a:extLst>
          </p:cNvPr>
          <p:cNvSpPr txBox="1"/>
          <p:nvPr/>
        </p:nvSpPr>
        <p:spPr>
          <a:xfrm>
            <a:off x="5314950" y="3548626"/>
            <a:ext cx="6473951" cy="2713629"/>
          </a:xfrm>
          <a:prstGeom prst="rect">
            <a:avLst/>
          </a:prstGeom>
        </p:spPr>
        <p:txBody>
          <a:bodyPr vert="horz" lIns="91440" tIns="45720" rIns="91440" bIns="45720" rtlCol="0">
            <a:noAutofit/>
          </a:bodyPr>
          <a:lstStyle/>
          <a:p>
            <a:pPr algn="ctr" defTabSz="914400">
              <a:lnSpc>
                <a:spcPct val="90000"/>
              </a:lnSpc>
              <a:spcAft>
                <a:spcPts val="600"/>
              </a:spcAft>
            </a:pPr>
            <a:r>
              <a:rPr lang="en-US" sz="4000" dirty="0"/>
              <a:t>Test is widely understood but only samples the input and output space which is not always sufficient for assurance </a:t>
            </a:r>
          </a:p>
        </p:txBody>
      </p:sp>
    </p:spTree>
    <p:extLst>
      <p:ext uri="{BB962C8B-B14F-4D97-AF65-F5344CB8AC3E}">
        <p14:creationId xmlns:p14="http://schemas.microsoft.com/office/powerpoint/2010/main" val="2241529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559D998-AB6C-46E1-B394-118E9A1E2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6514F728-2617-D24D-B2D8-E4304D4ADA91}"/>
              </a:ext>
            </a:extLst>
          </p:cNvPr>
          <p:cNvPicPr>
            <a:picLocks noChangeAspect="1"/>
          </p:cNvPicPr>
          <p:nvPr/>
        </p:nvPicPr>
        <p:blipFill rotWithShape="1">
          <a:blip r:embed="rId3"/>
          <a:srcRect b="9896"/>
          <a:stretch/>
        </p:blipFill>
        <p:spPr>
          <a:xfrm>
            <a:off x="20" y="0"/>
            <a:ext cx="12191980" cy="6865943"/>
          </a:xfrm>
          <a:custGeom>
            <a:avLst/>
            <a:gdLst/>
            <a:ahLst/>
            <a:cxnLst/>
            <a:rect l="l" t="t" r="r" b="b"/>
            <a:pathLst>
              <a:path w="12192000" h="6857681">
                <a:moveTo>
                  <a:pt x="0" y="0"/>
                </a:moveTo>
                <a:lnTo>
                  <a:pt x="6033794" y="0"/>
                </a:lnTo>
                <a:lnTo>
                  <a:pt x="6104632" y="17448"/>
                </a:lnTo>
                <a:cubicBezTo>
                  <a:pt x="6167597" y="23966"/>
                  <a:pt x="6148747" y="27214"/>
                  <a:pt x="6198111" y="26888"/>
                </a:cubicBezTo>
                <a:cubicBezTo>
                  <a:pt x="6203032" y="26525"/>
                  <a:pt x="6212450" y="35708"/>
                  <a:pt x="6231511" y="33431"/>
                </a:cubicBezTo>
                <a:cubicBezTo>
                  <a:pt x="6261681" y="37362"/>
                  <a:pt x="6245025" y="48416"/>
                  <a:pt x="6283668" y="52056"/>
                </a:cubicBezTo>
                <a:cubicBezTo>
                  <a:pt x="6280095" y="55478"/>
                  <a:pt x="6317954" y="53783"/>
                  <a:pt x="6321602" y="65933"/>
                </a:cubicBezTo>
                <a:cubicBezTo>
                  <a:pt x="6338020" y="69803"/>
                  <a:pt x="6363241" y="73066"/>
                  <a:pt x="6382175" y="75274"/>
                </a:cubicBezTo>
                <a:cubicBezTo>
                  <a:pt x="6410543" y="81224"/>
                  <a:pt x="6424665" y="87641"/>
                  <a:pt x="6428857" y="91880"/>
                </a:cubicBezTo>
                <a:cubicBezTo>
                  <a:pt x="6457257" y="98611"/>
                  <a:pt x="6454186" y="99822"/>
                  <a:pt x="6491478" y="114104"/>
                </a:cubicBezTo>
                <a:cubicBezTo>
                  <a:pt x="6513363" y="108974"/>
                  <a:pt x="6532168" y="120070"/>
                  <a:pt x="6541328" y="130204"/>
                </a:cubicBezTo>
                <a:cubicBezTo>
                  <a:pt x="6566101" y="139804"/>
                  <a:pt x="6619910" y="162727"/>
                  <a:pt x="6655300" y="165762"/>
                </a:cubicBezTo>
                <a:cubicBezTo>
                  <a:pt x="6709422" y="165032"/>
                  <a:pt x="6694278" y="176304"/>
                  <a:pt x="6718357" y="184874"/>
                </a:cubicBezTo>
                <a:cubicBezTo>
                  <a:pt x="6737101" y="195527"/>
                  <a:pt x="6734493" y="186329"/>
                  <a:pt x="6754054" y="199796"/>
                </a:cubicBezTo>
                <a:lnTo>
                  <a:pt x="6790284" y="215417"/>
                </a:lnTo>
                <a:lnTo>
                  <a:pt x="6833979" y="239878"/>
                </a:lnTo>
                <a:lnTo>
                  <a:pt x="6843981" y="246602"/>
                </a:lnTo>
                <a:cubicBezTo>
                  <a:pt x="6849111" y="246626"/>
                  <a:pt x="6852366" y="247045"/>
                  <a:pt x="6854445" y="247782"/>
                </a:cubicBezTo>
                <a:cubicBezTo>
                  <a:pt x="6854496" y="247881"/>
                  <a:pt x="6854549" y="247980"/>
                  <a:pt x="6854600" y="248079"/>
                </a:cubicBezTo>
                <a:lnTo>
                  <a:pt x="6869364" y="251040"/>
                </a:lnTo>
                <a:cubicBezTo>
                  <a:pt x="6886479" y="251404"/>
                  <a:pt x="6920818" y="277370"/>
                  <a:pt x="6937072" y="276678"/>
                </a:cubicBezTo>
                <a:cubicBezTo>
                  <a:pt x="6944247" y="293133"/>
                  <a:pt x="6941053" y="265766"/>
                  <a:pt x="6968404" y="280704"/>
                </a:cubicBezTo>
                <a:cubicBezTo>
                  <a:pt x="6980596" y="282696"/>
                  <a:pt x="6985722" y="284716"/>
                  <a:pt x="6995938" y="286247"/>
                </a:cubicBezTo>
                <a:cubicBezTo>
                  <a:pt x="6996079" y="286667"/>
                  <a:pt x="7029560" y="289467"/>
                  <a:pt x="7029701" y="289887"/>
                </a:cubicBezTo>
                <a:lnTo>
                  <a:pt x="7054104" y="293980"/>
                </a:lnTo>
                <a:lnTo>
                  <a:pt x="7059678" y="296051"/>
                </a:lnTo>
                <a:lnTo>
                  <a:pt x="7092167" y="292851"/>
                </a:lnTo>
                <a:lnTo>
                  <a:pt x="7108387" y="292672"/>
                </a:lnTo>
                <a:lnTo>
                  <a:pt x="7114139" y="289579"/>
                </a:lnTo>
                <a:cubicBezTo>
                  <a:pt x="7119705" y="287930"/>
                  <a:pt x="7126840" y="287741"/>
                  <a:pt x="7137488" y="290860"/>
                </a:cubicBezTo>
                <a:lnTo>
                  <a:pt x="7139729" y="292153"/>
                </a:lnTo>
                <a:lnTo>
                  <a:pt x="7172532" y="286561"/>
                </a:lnTo>
                <a:cubicBezTo>
                  <a:pt x="7179544" y="284784"/>
                  <a:pt x="7207552" y="294171"/>
                  <a:pt x="7213458" y="290616"/>
                </a:cubicBezTo>
                <a:cubicBezTo>
                  <a:pt x="7269364" y="295457"/>
                  <a:pt x="7303569" y="278925"/>
                  <a:pt x="7371827" y="290351"/>
                </a:cubicBezTo>
                <a:cubicBezTo>
                  <a:pt x="7417519" y="294938"/>
                  <a:pt x="7443196" y="294841"/>
                  <a:pt x="7472683" y="298450"/>
                </a:cubicBezTo>
                <a:cubicBezTo>
                  <a:pt x="7502170" y="302059"/>
                  <a:pt x="7529752" y="308462"/>
                  <a:pt x="7548749" y="312007"/>
                </a:cubicBezTo>
                <a:cubicBezTo>
                  <a:pt x="7567746" y="315552"/>
                  <a:pt x="7562619" y="317217"/>
                  <a:pt x="7586664" y="319723"/>
                </a:cubicBezTo>
                <a:cubicBezTo>
                  <a:pt x="7610709" y="322229"/>
                  <a:pt x="7669675" y="320322"/>
                  <a:pt x="7693021" y="327043"/>
                </a:cubicBezTo>
                <a:cubicBezTo>
                  <a:pt x="7718238" y="326359"/>
                  <a:pt x="7721537" y="337391"/>
                  <a:pt x="7735314" y="336075"/>
                </a:cubicBezTo>
                <a:cubicBezTo>
                  <a:pt x="7806549" y="352546"/>
                  <a:pt x="7865892" y="349618"/>
                  <a:pt x="7952583" y="346950"/>
                </a:cubicBezTo>
                <a:cubicBezTo>
                  <a:pt x="8009730" y="351831"/>
                  <a:pt x="8008698" y="354607"/>
                  <a:pt x="8033745" y="357420"/>
                </a:cubicBezTo>
                <a:cubicBezTo>
                  <a:pt x="8041390" y="360247"/>
                  <a:pt x="8045181" y="350414"/>
                  <a:pt x="8052068" y="354306"/>
                </a:cubicBezTo>
                <a:lnTo>
                  <a:pt x="8087434" y="359505"/>
                </a:lnTo>
                <a:lnTo>
                  <a:pt x="8113399" y="369645"/>
                </a:lnTo>
                <a:lnTo>
                  <a:pt x="8137804" y="376078"/>
                </a:lnTo>
                <a:lnTo>
                  <a:pt x="8167138" y="378809"/>
                </a:lnTo>
                <a:cubicBezTo>
                  <a:pt x="8176124" y="381225"/>
                  <a:pt x="8176713" y="389019"/>
                  <a:pt x="8188557" y="388892"/>
                </a:cubicBezTo>
                <a:cubicBezTo>
                  <a:pt x="8224517" y="394064"/>
                  <a:pt x="8289287" y="398547"/>
                  <a:pt x="8338182" y="404244"/>
                </a:cubicBezTo>
                <a:cubicBezTo>
                  <a:pt x="8362404" y="400849"/>
                  <a:pt x="8397142" y="407351"/>
                  <a:pt x="8407187" y="417040"/>
                </a:cubicBezTo>
                <a:cubicBezTo>
                  <a:pt x="8419182" y="419735"/>
                  <a:pt x="8448098" y="419784"/>
                  <a:pt x="8459765" y="417876"/>
                </a:cubicBezTo>
                <a:cubicBezTo>
                  <a:pt x="8470121" y="418155"/>
                  <a:pt x="8471999" y="421843"/>
                  <a:pt x="8485759" y="423277"/>
                </a:cubicBezTo>
                <a:cubicBezTo>
                  <a:pt x="8500778" y="426656"/>
                  <a:pt x="8533354" y="442668"/>
                  <a:pt x="8547497" y="447675"/>
                </a:cubicBezTo>
                <a:cubicBezTo>
                  <a:pt x="8561640" y="452682"/>
                  <a:pt x="8547256" y="447497"/>
                  <a:pt x="8570615" y="453317"/>
                </a:cubicBezTo>
                <a:cubicBezTo>
                  <a:pt x="8578949" y="455301"/>
                  <a:pt x="8577204" y="463036"/>
                  <a:pt x="8595122" y="466725"/>
                </a:cubicBezTo>
                <a:cubicBezTo>
                  <a:pt x="8613041" y="470415"/>
                  <a:pt x="8653176" y="474680"/>
                  <a:pt x="8678126" y="475454"/>
                </a:cubicBezTo>
                <a:cubicBezTo>
                  <a:pt x="8706000" y="462935"/>
                  <a:pt x="8696233" y="479979"/>
                  <a:pt x="8747203" y="464224"/>
                </a:cubicBezTo>
                <a:cubicBezTo>
                  <a:pt x="8748514" y="466239"/>
                  <a:pt x="8769343" y="465372"/>
                  <a:pt x="8790692" y="466720"/>
                </a:cubicBezTo>
                <a:cubicBezTo>
                  <a:pt x="8812041" y="468068"/>
                  <a:pt x="8857501" y="479363"/>
                  <a:pt x="8875298" y="472310"/>
                </a:cubicBezTo>
                <a:lnTo>
                  <a:pt x="9032306" y="471571"/>
                </a:lnTo>
                <a:lnTo>
                  <a:pt x="9122435" y="483407"/>
                </a:lnTo>
                <a:cubicBezTo>
                  <a:pt x="9153775" y="485302"/>
                  <a:pt x="9159039" y="493942"/>
                  <a:pt x="9179171" y="490552"/>
                </a:cubicBezTo>
                <a:cubicBezTo>
                  <a:pt x="9213108" y="492737"/>
                  <a:pt x="9191622" y="508779"/>
                  <a:pt x="9230778" y="495862"/>
                </a:cubicBezTo>
                <a:cubicBezTo>
                  <a:pt x="9220076" y="509598"/>
                  <a:pt x="9249178" y="492136"/>
                  <a:pt x="9269314" y="503195"/>
                </a:cubicBezTo>
                <a:cubicBezTo>
                  <a:pt x="9297556" y="495041"/>
                  <a:pt x="9326591" y="505312"/>
                  <a:pt x="9343734" y="506508"/>
                </a:cubicBezTo>
                <a:cubicBezTo>
                  <a:pt x="9360877" y="507704"/>
                  <a:pt x="9347612" y="511465"/>
                  <a:pt x="9372172" y="510372"/>
                </a:cubicBezTo>
                <a:lnTo>
                  <a:pt x="9406856" y="515908"/>
                </a:lnTo>
                <a:cubicBezTo>
                  <a:pt x="9405045" y="511337"/>
                  <a:pt x="9410063" y="512684"/>
                  <a:pt x="9423824" y="513399"/>
                </a:cubicBezTo>
                <a:lnTo>
                  <a:pt x="9460782" y="509325"/>
                </a:lnTo>
                <a:lnTo>
                  <a:pt x="9486144" y="513434"/>
                </a:lnTo>
                <a:cubicBezTo>
                  <a:pt x="9489544" y="513295"/>
                  <a:pt x="9513720" y="508821"/>
                  <a:pt x="9513235" y="505310"/>
                </a:cubicBezTo>
                <a:cubicBezTo>
                  <a:pt x="9539685" y="520038"/>
                  <a:pt x="9542332" y="510786"/>
                  <a:pt x="9569455" y="507032"/>
                </a:cubicBezTo>
                <a:cubicBezTo>
                  <a:pt x="9592710" y="508415"/>
                  <a:pt x="9572665" y="508880"/>
                  <a:pt x="9628861" y="510620"/>
                </a:cubicBezTo>
                <a:cubicBezTo>
                  <a:pt x="9650737" y="526789"/>
                  <a:pt x="9635011" y="498901"/>
                  <a:pt x="9677951" y="521543"/>
                </a:cubicBezTo>
                <a:cubicBezTo>
                  <a:pt x="9680053" y="519778"/>
                  <a:pt x="9706563" y="521397"/>
                  <a:pt x="9720438" y="523172"/>
                </a:cubicBezTo>
                <a:cubicBezTo>
                  <a:pt x="9734313" y="524947"/>
                  <a:pt x="9746849" y="522784"/>
                  <a:pt x="9761204" y="532196"/>
                </a:cubicBezTo>
                <a:cubicBezTo>
                  <a:pt x="9771692" y="535091"/>
                  <a:pt x="9752949" y="530854"/>
                  <a:pt x="9785747" y="535781"/>
                </a:cubicBezTo>
                <a:cubicBezTo>
                  <a:pt x="9818545" y="540708"/>
                  <a:pt x="9925449" y="557390"/>
                  <a:pt x="9957993" y="561756"/>
                </a:cubicBezTo>
                <a:cubicBezTo>
                  <a:pt x="9990537" y="566122"/>
                  <a:pt x="9967648" y="568686"/>
                  <a:pt x="9981009" y="569119"/>
                </a:cubicBezTo>
                <a:cubicBezTo>
                  <a:pt x="9994370" y="569552"/>
                  <a:pt x="10023139" y="562486"/>
                  <a:pt x="10038159" y="564356"/>
                </a:cubicBezTo>
                <a:cubicBezTo>
                  <a:pt x="10057015" y="566262"/>
                  <a:pt x="10059811" y="573563"/>
                  <a:pt x="10071129" y="573194"/>
                </a:cubicBezTo>
                <a:cubicBezTo>
                  <a:pt x="10081593" y="562977"/>
                  <a:pt x="10092704" y="563090"/>
                  <a:pt x="10110830" y="569286"/>
                </a:cubicBezTo>
                <a:cubicBezTo>
                  <a:pt x="10144643" y="572070"/>
                  <a:pt x="10144670" y="561560"/>
                  <a:pt x="10177323" y="563075"/>
                </a:cubicBezTo>
                <a:cubicBezTo>
                  <a:pt x="10191652" y="562496"/>
                  <a:pt x="10199318" y="565790"/>
                  <a:pt x="10223224" y="562516"/>
                </a:cubicBezTo>
                <a:cubicBezTo>
                  <a:pt x="10240245" y="563214"/>
                  <a:pt x="10274444" y="564970"/>
                  <a:pt x="10297489" y="554688"/>
                </a:cubicBezTo>
                <a:cubicBezTo>
                  <a:pt x="10322484" y="553379"/>
                  <a:pt x="10304332" y="552915"/>
                  <a:pt x="10331612" y="555505"/>
                </a:cubicBezTo>
                <a:cubicBezTo>
                  <a:pt x="10364938" y="556023"/>
                  <a:pt x="10378810" y="549792"/>
                  <a:pt x="10398068" y="551274"/>
                </a:cubicBezTo>
                <a:cubicBezTo>
                  <a:pt x="10410608" y="547019"/>
                  <a:pt x="10396406" y="552090"/>
                  <a:pt x="10444604" y="546749"/>
                </a:cubicBezTo>
                <a:cubicBezTo>
                  <a:pt x="10463706" y="556208"/>
                  <a:pt x="10480046" y="543272"/>
                  <a:pt x="10496391" y="545310"/>
                </a:cubicBezTo>
                <a:cubicBezTo>
                  <a:pt x="10522313" y="544276"/>
                  <a:pt x="10586025" y="544389"/>
                  <a:pt x="10609659" y="542925"/>
                </a:cubicBezTo>
                <a:cubicBezTo>
                  <a:pt x="10633293" y="541461"/>
                  <a:pt x="10608137" y="539280"/>
                  <a:pt x="10638198" y="536528"/>
                </a:cubicBezTo>
                <a:cubicBezTo>
                  <a:pt x="10693566" y="548777"/>
                  <a:pt x="10724464" y="526732"/>
                  <a:pt x="10780502" y="524034"/>
                </a:cubicBezTo>
                <a:cubicBezTo>
                  <a:pt x="10814519" y="506962"/>
                  <a:pt x="10838626" y="524696"/>
                  <a:pt x="10875821" y="511631"/>
                </a:cubicBezTo>
                <a:cubicBezTo>
                  <a:pt x="10900992" y="507636"/>
                  <a:pt x="10904648" y="511453"/>
                  <a:pt x="10918825" y="509588"/>
                </a:cubicBezTo>
                <a:cubicBezTo>
                  <a:pt x="10933002" y="507723"/>
                  <a:pt x="10948992" y="503227"/>
                  <a:pt x="10960884" y="500440"/>
                </a:cubicBezTo>
                <a:cubicBezTo>
                  <a:pt x="10967249" y="504078"/>
                  <a:pt x="11016720" y="497668"/>
                  <a:pt x="11015578" y="492864"/>
                </a:cubicBezTo>
                <a:cubicBezTo>
                  <a:pt x="11022928" y="494510"/>
                  <a:pt x="11043247" y="500882"/>
                  <a:pt x="11045541" y="493276"/>
                </a:cubicBezTo>
                <a:cubicBezTo>
                  <a:pt x="11083069" y="493195"/>
                  <a:pt x="11104152" y="492128"/>
                  <a:pt x="11136980" y="502266"/>
                </a:cubicBezTo>
                <a:cubicBezTo>
                  <a:pt x="11160311" y="506043"/>
                  <a:pt x="11144016" y="504016"/>
                  <a:pt x="11158537" y="506413"/>
                </a:cubicBezTo>
                <a:cubicBezTo>
                  <a:pt x="11173058" y="508810"/>
                  <a:pt x="11197248" y="504516"/>
                  <a:pt x="11220930" y="503946"/>
                </a:cubicBezTo>
                <a:cubicBezTo>
                  <a:pt x="11244941" y="504078"/>
                  <a:pt x="11272916" y="508160"/>
                  <a:pt x="11290697" y="509588"/>
                </a:cubicBezTo>
                <a:cubicBezTo>
                  <a:pt x="11308478" y="511016"/>
                  <a:pt x="11312720" y="510673"/>
                  <a:pt x="11327615" y="512515"/>
                </a:cubicBezTo>
                <a:cubicBezTo>
                  <a:pt x="11352471" y="509065"/>
                  <a:pt x="11373358" y="510883"/>
                  <a:pt x="11391973" y="518258"/>
                </a:cubicBezTo>
                <a:cubicBezTo>
                  <a:pt x="11406458" y="520151"/>
                  <a:pt x="11399034" y="524460"/>
                  <a:pt x="11409760" y="526257"/>
                </a:cubicBezTo>
                <a:cubicBezTo>
                  <a:pt x="11420486" y="528054"/>
                  <a:pt x="11427325" y="519930"/>
                  <a:pt x="11456330" y="521896"/>
                </a:cubicBezTo>
                <a:cubicBezTo>
                  <a:pt x="11466649" y="522293"/>
                  <a:pt x="11466304" y="529914"/>
                  <a:pt x="11488341" y="531019"/>
                </a:cubicBezTo>
                <a:cubicBezTo>
                  <a:pt x="11510378" y="532124"/>
                  <a:pt x="11598983" y="536881"/>
                  <a:pt x="11631415" y="538053"/>
                </a:cubicBezTo>
                <a:cubicBezTo>
                  <a:pt x="11663847" y="539225"/>
                  <a:pt x="11650717" y="536007"/>
                  <a:pt x="11666264" y="535672"/>
                </a:cubicBezTo>
                <a:cubicBezTo>
                  <a:pt x="11681811" y="535337"/>
                  <a:pt x="11700204" y="526934"/>
                  <a:pt x="11724698" y="536041"/>
                </a:cubicBezTo>
                <a:cubicBezTo>
                  <a:pt x="11743020" y="531196"/>
                  <a:pt x="11743491" y="542315"/>
                  <a:pt x="11763807" y="545183"/>
                </a:cubicBezTo>
                <a:cubicBezTo>
                  <a:pt x="11775016" y="549241"/>
                  <a:pt x="11789046" y="548064"/>
                  <a:pt x="11798300" y="550863"/>
                </a:cubicBezTo>
                <a:cubicBezTo>
                  <a:pt x="11807554" y="553662"/>
                  <a:pt x="11814870" y="554166"/>
                  <a:pt x="11821716" y="557213"/>
                </a:cubicBezTo>
                <a:cubicBezTo>
                  <a:pt x="11828562" y="560260"/>
                  <a:pt x="11830643" y="566367"/>
                  <a:pt x="11839374" y="569145"/>
                </a:cubicBezTo>
                <a:cubicBezTo>
                  <a:pt x="11848105" y="571923"/>
                  <a:pt x="11861759" y="576813"/>
                  <a:pt x="11871722" y="578644"/>
                </a:cubicBezTo>
                <a:cubicBezTo>
                  <a:pt x="11881685" y="580475"/>
                  <a:pt x="11880173" y="577641"/>
                  <a:pt x="11899154" y="580133"/>
                </a:cubicBezTo>
                <a:cubicBezTo>
                  <a:pt x="11930093" y="585454"/>
                  <a:pt x="11957956" y="589309"/>
                  <a:pt x="11992753" y="588833"/>
                </a:cubicBezTo>
                <a:cubicBezTo>
                  <a:pt x="11999276" y="598540"/>
                  <a:pt x="12009663" y="594134"/>
                  <a:pt x="12023554" y="588997"/>
                </a:cubicBezTo>
                <a:cubicBezTo>
                  <a:pt x="12049522" y="596077"/>
                  <a:pt x="12093380" y="601562"/>
                  <a:pt x="12137802" y="617391"/>
                </a:cubicBezTo>
                <a:cubicBezTo>
                  <a:pt x="12156710" y="627093"/>
                  <a:pt x="12160884" y="628759"/>
                  <a:pt x="12174434" y="631430"/>
                </a:cubicBezTo>
                <a:lnTo>
                  <a:pt x="12192000" y="634770"/>
                </a:lnTo>
                <a:lnTo>
                  <a:pt x="12192000" y="6857681"/>
                </a:lnTo>
                <a:lnTo>
                  <a:pt x="9979612" y="6857681"/>
                </a:lnTo>
                <a:lnTo>
                  <a:pt x="9971269" y="6854457"/>
                </a:lnTo>
                <a:cubicBezTo>
                  <a:pt x="9959912" y="6851181"/>
                  <a:pt x="9949163" y="6849764"/>
                  <a:pt x="9939502" y="6851921"/>
                </a:cubicBezTo>
                <a:cubicBezTo>
                  <a:pt x="9891606" y="6835635"/>
                  <a:pt x="9864404" y="6844006"/>
                  <a:pt x="9834453" y="6832151"/>
                </a:cubicBezTo>
                <a:cubicBezTo>
                  <a:pt x="9804501" y="6820296"/>
                  <a:pt x="9801374" y="6798259"/>
                  <a:pt x="9759795" y="6780787"/>
                </a:cubicBezTo>
                <a:cubicBezTo>
                  <a:pt x="9718217" y="6763314"/>
                  <a:pt x="9629817" y="6740362"/>
                  <a:pt x="9584980" y="6727313"/>
                </a:cubicBezTo>
                <a:cubicBezTo>
                  <a:pt x="9546420" y="6722010"/>
                  <a:pt x="9530408" y="6725469"/>
                  <a:pt x="9490770" y="6702489"/>
                </a:cubicBezTo>
                <a:cubicBezTo>
                  <a:pt x="9443320" y="6701025"/>
                  <a:pt x="9424336" y="6690023"/>
                  <a:pt x="9380405" y="6676541"/>
                </a:cubicBezTo>
                <a:cubicBezTo>
                  <a:pt x="9335978" y="6675243"/>
                  <a:pt x="9297645" y="6680915"/>
                  <a:pt x="9259939" y="6674414"/>
                </a:cubicBezTo>
                <a:cubicBezTo>
                  <a:pt x="9244772" y="6679394"/>
                  <a:pt x="9230416" y="6681084"/>
                  <a:pt x="9216296" y="6672209"/>
                </a:cubicBezTo>
                <a:cubicBezTo>
                  <a:pt x="9174886" y="6673387"/>
                  <a:pt x="9165078" y="6684906"/>
                  <a:pt x="9138624" y="6674601"/>
                </a:cubicBezTo>
                <a:cubicBezTo>
                  <a:pt x="9108454" y="6672027"/>
                  <a:pt x="9060163" y="6657862"/>
                  <a:pt x="9035273" y="6656766"/>
                </a:cubicBezTo>
                <a:cubicBezTo>
                  <a:pt x="9043993" y="6670577"/>
                  <a:pt x="8988276" y="6655711"/>
                  <a:pt x="8989286" y="6668016"/>
                </a:cubicBezTo>
                <a:cubicBezTo>
                  <a:pt x="8965548" y="6651220"/>
                  <a:pt x="8960144" y="6673151"/>
                  <a:pt x="8932387" y="6668707"/>
                </a:cubicBezTo>
                <a:cubicBezTo>
                  <a:pt x="8918435" y="6662528"/>
                  <a:pt x="8909159" y="6661716"/>
                  <a:pt x="8898375" y="6669282"/>
                </a:cubicBezTo>
                <a:cubicBezTo>
                  <a:pt x="8833747" y="6639096"/>
                  <a:pt x="8863155" y="6669089"/>
                  <a:pt x="8806495" y="6658618"/>
                </a:cubicBezTo>
                <a:cubicBezTo>
                  <a:pt x="8757168" y="6647242"/>
                  <a:pt x="8702613" y="6640665"/>
                  <a:pt x="8650927" y="6611139"/>
                </a:cubicBezTo>
                <a:cubicBezTo>
                  <a:pt x="8640770" y="6602610"/>
                  <a:pt x="8619775" y="6599998"/>
                  <a:pt x="8604033" y="6605300"/>
                </a:cubicBezTo>
                <a:cubicBezTo>
                  <a:pt x="8601324" y="6606213"/>
                  <a:pt x="8598878" y="6607331"/>
                  <a:pt x="8596767" y="6608618"/>
                </a:cubicBezTo>
                <a:cubicBezTo>
                  <a:pt x="8565299" y="6587556"/>
                  <a:pt x="8548876" y="6598771"/>
                  <a:pt x="8533762" y="6584302"/>
                </a:cubicBezTo>
                <a:cubicBezTo>
                  <a:pt x="8487059" y="6579247"/>
                  <a:pt x="8451683" y="6594395"/>
                  <a:pt x="8437660" y="6581725"/>
                </a:cubicBezTo>
                <a:cubicBezTo>
                  <a:pt x="8414209" y="6582991"/>
                  <a:pt x="8383722" y="6598678"/>
                  <a:pt x="8364494" y="6585073"/>
                </a:cubicBezTo>
                <a:cubicBezTo>
                  <a:pt x="8363342" y="6596536"/>
                  <a:pt x="8336540" y="6576888"/>
                  <a:pt x="8323751" y="6584665"/>
                </a:cubicBezTo>
                <a:cubicBezTo>
                  <a:pt x="8314841" y="6591411"/>
                  <a:pt x="8304634" y="6587022"/>
                  <a:pt x="8293791" y="6586903"/>
                </a:cubicBezTo>
                <a:cubicBezTo>
                  <a:pt x="8280721" y="6592424"/>
                  <a:pt x="8232642" y="6585021"/>
                  <a:pt x="8219223" y="6578961"/>
                </a:cubicBezTo>
                <a:cubicBezTo>
                  <a:pt x="8185638" y="6557431"/>
                  <a:pt x="8123924" y="6576522"/>
                  <a:pt x="8096330" y="6560092"/>
                </a:cubicBezTo>
                <a:cubicBezTo>
                  <a:pt x="8087121" y="6557869"/>
                  <a:pt x="8078422" y="6557144"/>
                  <a:pt x="8070086" y="6557355"/>
                </a:cubicBezTo>
                <a:lnTo>
                  <a:pt x="8047207" y="6560092"/>
                </a:lnTo>
                <a:lnTo>
                  <a:pt x="8041620" y="6565163"/>
                </a:lnTo>
                <a:lnTo>
                  <a:pt x="8027134" y="6564473"/>
                </a:lnTo>
                <a:lnTo>
                  <a:pt x="8023214" y="6565355"/>
                </a:lnTo>
                <a:cubicBezTo>
                  <a:pt x="8015729" y="6567060"/>
                  <a:pt x="8008307" y="6568574"/>
                  <a:pt x="8000801" y="6569339"/>
                </a:cubicBezTo>
                <a:cubicBezTo>
                  <a:pt x="8005606" y="6544751"/>
                  <a:pt x="7937754" y="6571777"/>
                  <a:pt x="7954618" y="6551428"/>
                </a:cubicBezTo>
                <a:cubicBezTo>
                  <a:pt x="7914215" y="6551344"/>
                  <a:pt x="7940865" y="6531998"/>
                  <a:pt x="7896427" y="6551123"/>
                </a:cubicBezTo>
                <a:lnTo>
                  <a:pt x="7643090" y="6532163"/>
                </a:lnTo>
                <a:cubicBezTo>
                  <a:pt x="7673996" y="6576436"/>
                  <a:pt x="7562550" y="6494154"/>
                  <a:pt x="7553164" y="6525457"/>
                </a:cubicBezTo>
                <a:cubicBezTo>
                  <a:pt x="7546247" y="6496957"/>
                  <a:pt x="7465610" y="6497391"/>
                  <a:pt x="7421154" y="6476273"/>
                </a:cubicBezTo>
                <a:cubicBezTo>
                  <a:pt x="7361551" y="6472649"/>
                  <a:pt x="7315144" y="6450550"/>
                  <a:pt x="7255968" y="6462166"/>
                </a:cubicBezTo>
                <a:cubicBezTo>
                  <a:pt x="7253251" y="6458417"/>
                  <a:pt x="7249451" y="6455333"/>
                  <a:pt x="7244911" y="6452730"/>
                </a:cubicBezTo>
                <a:lnTo>
                  <a:pt x="7230265" y="6446549"/>
                </a:lnTo>
                <a:lnTo>
                  <a:pt x="7227815" y="6447125"/>
                </a:lnTo>
                <a:cubicBezTo>
                  <a:pt x="7217801" y="6447570"/>
                  <a:pt x="7212312" y="6446146"/>
                  <a:pt x="7208840" y="6443899"/>
                </a:cubicBezTo>
                <a:lnTo>
                  <a:pt x="7205995" y="6440529"/>
                </a:lnTo>
                <a:lnTo>
                  <a:pt x="7193384" y="6437481"/>
                </a:lnTo>
                <a:lnTo>
                  <a:pt x="7169652" y="6429226"/>
                </a:lnTo>
                <a:lnTo>
                  <a:pt x="7164173" y="6429791"/>
                </a:lnTo>
                <a:lnTo>
                  <a:pt x="7126763" y="6420626"/>
                </a:lnTo>
                <a:lnTo>
                  <a:pt x="7125753" y="6421501"/>
                </a:lnTo>
                <a:cubicBezTo>
                  <a:pt x="7122639" y="6423254"/>
                  <a:pt x="7118733" y="6424154"/>
                  <a:pt x="7113057" y="6423293"/>
                </a:cubicBezTo>
                <a:cubicBezTo>
                  <a:pt x="7114552" y="6439288"/>
                  <a:pt x="7106783" y="6428384"/>
                  <a:pt x="7089914" y="6424434"/>
                </a:cubicBezTo>
                <a:cubicBezTo>
                  <a:pt x="7088470" y="6448394"/>
                  <a:pt x="7044915" y="6428308"/>
                  <a:pt x="7030458" y="6439456"/>
                </a:cubicBezTo>
                <a:cubicBezTo>
                  <a:pt x="7018098" y="6436014"/>
                  <a:pt x="7005002" y="6432811"/>
                  <a:pt x="6991398" y="6430012"/>
                </a:cubicBezTo>
                <a:lnTo>
                  <a:pt x="6983250" y="6428652"/>
                </a:lnTo>
                <a:lnTo>
                  <a:pt x="6982969" y="6428851"/>
                </a:lnTo>
                <a:cubicBezTo>
                  <a:pt x="6980946" y="6429033"/>
                  <a:pt x="6978171" y="6428766"/>
                  <a:pt x="6974140" y="6427864"/>
                </a:cubicBezTo>
                <a:lnTo>
                  <a:pt x="6968396" y="6426177"/>
                </a:lnTo>
                <a:lnTo>
                  <a:pt x="6952590" y="6423541"/>
                </a:lnTo>
                <a:lnTo>
                  <a:pt x="6946361" y="6424122"/>
                </a:lnTo>
                <a:lnTo>
                  <a:pt x="6942752" y="6426497"/>
                </a:lnTo>
                <a:lnTo>
                  <a:pt x="6941472" y="6425953"/>
                </a:lnTo>
                <a:cubicBezTo>
                  <a:pt x="6933258" y="6419432"/>
                  <a:pt x="6934084" y="6412085"/>
                  <a:pt x="6907932" y="6428597"/>
                </a:cubicBezTo>
                <a:cubicBezTo>
                  <a:pt x="6887113" y="6416820"/>
                  <a:pt x="6874835" y="6427475"/>
                  <a:pt x="6837100" y="6425985"/>
                </a:cubicBezTo>
                <a:cubicBezTo>
                  <a:pt x="6826990" y="6416391"/>
                  <a:pt x="6813527" y="6417132"/>
                  <a:pt x="6798354" y="6421041"/>
                </a:cubicBezTo>
                <a:cubicBezTo>
                  <a:pt x="6766250" y="6412267"/>
                  <a:pt x="6729955" y="6415375"/>
                  <a:pt x="6690235" y="6411268"/>
                </a:cubicBezTo>
                <a:cubicBezTo>
                  <a:pt x="6654585" y="6395260"/>
                  <a:pt x="6622599" y="6408785"/>
                  <a:pt x="6580197" y="6404322"/>
                </a:cubicBezTo>
                <a:cubicBezTo>
                  <a:pt x="6554864" y="6382418"/>
                  <a:pt x="6541862" y="6413854"/>
                  <a:pt x="6516748" y="6416928"/>
                </a:cubicBezTo>
                <a:lnTo>
                  <a:pt x="6510427" y="6416567"/>
                </a:lnTo>
                <a:lnTo>
                  <a:pt x="6496409" y="6411723"/>
                </a:lnTo>
                <a:lnTo>
                  <a:pt x="6491671" y="6409264"/>
                </a:lnTo>
                <a:cubicBezTo>
                  <a:pt x="6488210" y="6407807"/>
                  <a:pt x="6485652" y="6407144"/>
                  <a:pt x="6483603" y="6407023"/>
                </a:cubicBezTo>
                <a:lnTo>
                  <a:pt x="6483235" y="6407169"/>
                </a:lnTo>
                <a:lnTo>
                  <a:pt x="6476007" y="6404672"/>
                </a:lnTo>
                <a:cubicBezTo>
                  <a:pt x="6464202" y="6399995"/>
                  <a:pt x="6453088" y="6395002"/>
                  <a:pt x="6442802" y="6389891"/>
                </a:cubicBezTo>
                <a:cubicBezTo>
                  <a:pt x="6423332" y="6398448"/>
                  <a:pt x="6390988" y="6372810"/>
                  <a:pt x="6377838" y="6395551"/>
                </a:cubicBezTo>
                <a:cubicBezTo>
                  <a:pt x="6363436" y="6389290"/>
                  <a:pt x="6361258" y="6377704"/>
                  <a:pt x="6354860" y="6393247"/>
                </a:cubicBezTo>
                <a:cubicBezTo>
                  <a:pt x="6349784" y="6391587"/>
                  <a:pt x="6345558" y="6391878"/>
                  <a:pt x="6341683" y="6393098"/>
                </a:cubicBezTo>
                <a:lnTo>
                  <a:pt x="6340276" y="6393789"/>
                </a:lnTo>
                <a:lnTo>
                  <a:pt x="6308531" y="6379516"/>
                </a:lnTo>
                <a:lnTo>
                  <a:pt x="6302948" y="6379253"/>
                </a:lnTo>
                <a:cubicBezTo>
                  <a:pt x="6248814" y="6382108"/>
                  <a:pt x="6205926" y="6362006"/>
                  <a:pt x="6140607" y="6334265"/>
                </a:cubicBezTo>
                <a:cubicBezTo>
                  <a:pt x="6137487" y="6331108"/>
                  <a:pt x="6051161" y="6339116"/>
                  <a:pt x="6050365" y="6335126"/>
                </a:cubicBezTo>
                <a:cubicBezTo>
                  <a:pt x="6006576" y="6331181"/>
                  <a:pt x="6035144" y="6327580"/>
                  <a:pt x="5978838" y="6322018"/>
                </a:cubicBezTo>
                <a:cubicBezTo>
                  <a:pt x="5962530" y="6314338"/>
                  <a:pt x="5894920" y="6289616"/>
                  <a:pt x="5897645" y="6301654"/>
                </a:cubicBezTo>
                <a:lnTo>
                  <a:pt x="5796158" y="6279213"/>
                </a:lnTo>
                <a:lnTo>
                  <a:pt x="5664797" y="6258481"/>
                </a:lnTo>
                <a:lnTo>
                  <a:pt x="5558293" y="6242384"/>
                </a:lnTo>
                <a:lnTo>
                  <a:pt x="5549921" y="6243309"/>
                </a:lnTo>
                <a:lnTo>
                  <a:pt x="5528450" y="6240218"/>
                </a:lnTo>
                <a:lnTo>
                  <a:pt x="5520604" y="6238128"/>
                </a:lnTo>
                <a:cubicBezTo>
                  <a:pt x="5515114" y="6237034"/>
                  <a:pt x="5511354" y="6236750"/>
                  <a:pt x="5508634" y="6237043"/>
                </a:cubicBezTo>
                <a:lnTo>
                  <a:pt x="5508268" y="6237311"/>
                </a:lnTo>
                <a:lnTo>
                  <a:pt x="5497199" y="6235718"/>
                </a:lnTo>
                <a:cubicBezTo>
                  <a:pt x="5478687" y="6232353"/>
                  <a:pt x="5460838" y="6228438"/>
                  <a:pt x="5443971" y="6224189"/>
                </a:cubicBezTo>
                <a:cubicBezTo>
                  <a:pt x="5425088" y="6239333"/>
                  <a:pt x="5365198" y="6213813"/>
                  <a:pt x="5364587" y="6245607"/>
                </a:cubicBezTo>
                <a:cubicBezTo>
                  <a:pt x="5341603" y="6240798"/>
                  <a:pt x="5330518" y="6226543"/>
                  <a:pt x="5333425" y="6247706"/>
                </a:cubicBezTo>
                <a:cubicBezTo>
                  <a:pt x="5325718" y="6246708"/>
                  <a:pt x="5320498" y="6247999"/>
                  <a:pt x="5316391" y="6250403"/>
                </a:cubicBezTo>
                <a:lnTo>
                  <a:pt x="5315083" y="6251588"/>
                </a:lnTo>
                <a:lnTo>
                  <a:pt x="5264093" y="6240388"/>
                </a:lnTo>
                <a:lnTo>
                  <a:pt x="5256734" y="6241276"/>
                </a:lnTo>
                <a:lnTo>
                  <a:pt x="5224251" y="6230935"/>
                </a:lnTo>
                <a:lnTo>
                  <a:pt x="5207068" y="6227214"/>
                </a:lnTo>
                <a:lnTo>
                  <a:pt x="5203042" y="6222819"/>
                </a:lnTo>
                <a:lnTo>
                  <a:pt x="5013633" y="6212104"/>
                </a:lnTo>
                <a:cubicBezTo>
                  <a:pt x="5007363" y="6208771"/>
                  <a:pt x="4867451" y="6189553"/>
                  <a:pt x="4863573" y="6184654"/>
                </a:cubicBezTo>
                <a:lnTo>
                  <a:pt x="4651416" y="6166539"/>
                </a:lnTo>
                <a:cubicBezTo>
                  <a:pt x="4624977" y="6160344"/>
                  <a:pt x="4469364" y="6128170"/>
                  <a:pt x="4481486" y="6142882"/>
                </a:cubicBezTo>
                <a:cubicBezTo>
                  <a:pt x="4405439" y="6106748"/>
                  <a:pt x="4365783" y="6101727"/>
                  <a:pt x="4269331" y="6098123"/>
                </a:cubicBezTo>
                <a:cubicBezTo>
                  <a:pt x="4210440" y="6124597"/>
                  <a:pt x="4245321" y="6098279"/>
                  <a:pt x="4190801" y="6099192"/>
                </a:cubicBezTo>
                <a:cubicBezTo>
                  <a:pt x="4212420" y="6071793"/>
                  <a:pt x="4151268" y="6084104"/>
                  <a:pt x="4127486" y="6076624"/>
                </a:cubicBezTo>
                <a:cubicBezTo>
                  <a:pt x="4117403" y="6077826"/>
                  <a:pt x="4107474" y="6080022"/>
                  <a:pt x="4097468" y="6082472"/>
                </a:cubicBezTo>
                <a:lnTo>
                  <a:pt x="4092230" y="6083737"/>
                </a:lnTo>
                <a:lnTo>
                  <a:pt x="4072646" y="6083192"/>
                </a:lnTo>
                <a:lnTo>
                  <a:pt x="4065392" y="6090055"/>
                </a:lnTo>
                <a:lnTo>
                  <a:pt x="4034674" y="6094262"/>
                </a:lnTo>
                <a:cubicBezTo>
                  <a:pt x="4023438" y="6094753"/>
                  <a:pt x="4011659" y="6094013"/>
                  <a:pt x="3999109" y="6091300"/>
                </a:cubicBezTo>
                <a:cubicBezTo>
                  <a:pt x="3960965" y="6070220"/>
                  <a:pt x="3878759" y="6097089"/>
                  <a:pt x="3832245" y="6069403"/>
                </a:cubicBezTo>
                <a:cubicBezTo>
                  <a:pt x="3780875" y="6064935"/>
                  <a:pt x="3723613" y="6065226"/>
                  <a:pt x="3690889" y="6064489"/>
                </a:cubicBezTo>
                <a:cubicBezTo>
                  <a:pt x="3674068" y="6075123"/>
                  <a:pt x="3636813" y="6049759"/>
                  <a:pt x="3635899" y="6064980"/>
                </a:cubicBezTo>
                <a:lnTo>
                  <a:pt x="3620576" y="6070271"/>
                </a:lnTo>
                <a:lnTo>
                  <a:pt x="3604087" y="6064439"/>
                </a:lnTo>
                <a:cubicBezTo>
                  <a:pt x="3590166" y="6069757"/>
                  <a:pt x="3579308" y="6073243"/>
                  <a:pt x="3568387" y="6069146"/>
                </a:cubicBezTo>
                <a:lnTo>
                  <a:pt x="3503818" y="6089506"/>
                </a:lnTo>
                <a:cubicBezTo>
                  <a:pt x="3510915" y="6100196"/>
                  <a:pt x="3472416" y="6088681"/>
                  <a:pt x="3466246" y="6098777"/>
                </a:cubicBezTo>
                <a:cubicBezTo>
                  <a:pt x="3462890" y="6107015"/>
                  <a:pt x="3450430" y="6105442"/>
                  <a:pt x="3440422" y="6107901"/>
                </a:cubicBezTo>
                <a:cubicBezTo>
                  <a:pt x="3432391" y="6116010"/>
                  <a:pt x="3383132" y="6120663"/>
                  <a:pt x="3366542" y="6118330"/>
                </a:cubicBezTo>
                <a:cubicBezTo>
                  <a:pt x="3311828" y="6124732"/>
                  <a:pt x="3277604" y="6138667"/>
                  <a:pt x="3240669" y="6130264"/>
                </a:cubicBezTo>
                <a:cubicBezTo>
                  <a:pt x="3230661" y="6130422"/>
                  <a:pt x="3222184" y="6131822"/>
                  <a:pt x="3214708" y="6133988"/>
                </a:cubicBezTo>
                <a:lnTo>
                  <a:pt x="3194214" y="6147821"/>
                </a:lnTo>
                <a:lnTo>
                  <a:pt x="3180468" y="6150623"/>
                </a:lnTo>
                <a:lnTo>
                  <a:pt x="3177508" y="6152351"/>
                </a:lnTo>
                <a:cubicBezTo>
                  <a:pt x="3171873" y="6155673"/>
                  <a:pt x="3166158" y="6158806"/>
                  <a:pt x="3159834" y="6161276"/>
                </a:cubicBezTo>
                <a:cubicBezTo>
                  <a:pt x="3135185" y="6159416"/>
                  <a:pt x="3121213" y="6160394"/>
                  <a:pt x="3104835" y="6155927"/>
                </a:cubicBezTo>
                <a:cubicBezTo>
                  <a:pt x="3067805" y="6165414"/>
                  <a:pt x="3078432" y="6141523"/>
                  <a:pt x="3051373" y="6169421"/>
                </a:cubicBezTo>
                <a:cubicBezTo>
                  <a:pt x="2978033" y="6169169"/>
                  <a:pt x="2947947" y="6220998"/>
                  <a:pt x="2877306" y="6208324"/>
                </a:cubicBezTo>
                <a:cubicBezTo>
                  <a:pt x="2821913" y="6217975"/>
                  <a:pt x="2762952" y="6223226"/>
                  <a:pt x="2719018" y="6227333"/>
                </a:cubicBezTo>
                <a:cubicBezTo>
                  <a:pt x="2639811" y="6232636"/>
                  <a:pt x="2504877" y="6234795"/>
                  <a:pt x="2454061" y="6236538"/>
                </a:cubicBezTo>
                <a:cubicBezTo>
                  <a:pt x="2403245" y="6238280"/>
                  <a:pt x="2420126" y="6239079"/>
                  <a:pt x="2414120" y="6237789"/>
                </a:cubicBezTo>
                <a:lnTo>
                  <a:pt x="2384765" y="6235638"/>
                </a:lnTo>
                <a:lnTo>
                  <a:pt x="2365600" y="6233135"/>
                </a:lnTo>
                <a:cubicBezTo>
                  <a:pt x="2356752" y="6235910"/>
                  <a:pt x="2350716" y="6235915"/>
                  <a:pt x="2345941" y="6234695"/>
                </a:cubicBezTo>
                <a:lnTo>
                  <a:pt x="2340941" y="6232305"/>
                </a:lnTo>
                <a:lnTo>
                  <a:pt x="2327235" y="6232519"/>
                </a:lnTo>
                <a:lnTo>
                  <a:pt x="2299646" y="6230633"/>
                </a:lnTo>
                <a:lnTo>
                  <a:pt x="2295035" y="6232443"/>
                </a:lnTo>
                <a:lnTo>
                  <a:pt x="2268728" y="6240177"/>
                </a:lnTo>
                <a:cubicBezTo>
                  <a:pt x="2268628" y="6240521"/>
                  <a:pt x="2254084" y="6233657"/>
                  <a:pt x="2253984" y="6234001"/>
                </a:cubicBezTo>
                <a:cubicBezTo>
                  <a:pt x="2239122" y="6237048"/>
                  <a:pt x="2209108" y="6234931"/>
                  <a:pt x="2191113" y="6240434"/>
                </a:cubicBezTo>
                <a:lnTo>
                  <a:pt x="2146012" y="6259810"/>
                </a:lnTo>
                <a:cubicBezTo>
                  <a:pt x="2145973" y="6259892"/>
                  <a:pt x="2128598" y="6274390"/>
                  <a:pt x="2128560" y="6274472"/>
                </a:cubicBezTo>
                <a:cubicBezTo>
                  <a:pt x="2126838" y="6275117"/>
                  <a:pt x="2124109" y="6275530"/>
                  <a:pt x="2119778" y="6275665"/>
                </a:cubicBezTo>
                <a:lnTo>
                  <a:pt x="2110434" y="6282700"/>
                </a:lnTo>
                <a:lnTo>
                  <a:pt x="2081418" y="6289059"/>
                </a:lnTo>
                <a:lnTo>
                  <a:pt x="2088526" y="6281659"/>
                </a:lnTo>
                <a:cubicBezTo>
                  <a:pt x="2076371" y="6277676"/>
                  <a:pt x="2071903" y="6270803"/>
                  <a:pt x="2059717" y="6292002"/>
                </a:cubicBezTo>
                <a:cubicBezTo>
                  <a:pt x="2032291" y="6286224"/>
                  <a:pt x="2028634" y="6298813"/>
                  <a:pt x="1993045" y="6306390"/>
                </a:cubicBezTo>
                <a:cubicBezTo>
                  <a:pt x="1976971" y="6300063"/>
                  <a:pt x="1965178" y="6303922"/>
                  <a:pt x="1954075" y="6311066"/>
                </a:cubicBezTo>
                <a:cubicBezTo>
                  <a:pt x="1918456" y="6310689"/>
                  <a:pt x="1887456" y="6322102"/>
                  <a:pt x="1848190" y="6327771"/>
                </a:cubicBezTo>
                <a:lnTo>
                  <a:pt x="1737951" y="6344513"/>
                </a:lnTo>
                <a:lnTo>
                  <a:pt x="1696709" y="6346605"/>
                </a:lnTo>
                <a:cubicBezTo>
                  <a:pt x="1692504" y="6346100"/>
                  <a:pt x="1663837" y="6347211"/>
                  <a:pt x="1661872" y="6347587"/>
                </a:cubicBezTo>
                <a:lnTo>
                  <a:pt x="1655864" y="6347808"/>
                </a:lnTo>
                <a:lnTo>
                  <a:pt x="1633028" y="6358060"/>
                </a:lnTo>
                <a:cubicBezTo>
                  <a:pt x="1618899" y="6356602"/>
                  <a:pt x="1619623" y="6369112"/>
                  <a:pt x="1606576" y="6366899"/>
                </a:cubicBezTo>
                <a:lnTo>
                  <a:pt x="1461291" y="6379054"/>
                </a:lnTo>
                <a:lnTo>
                  <a:pt x="1428798" y="6379606"/>
                </a:lnTo>
                <a:cubicBezTo>
                  <a:pt x="1424834" y="6377722"/>
                  <a:pt x="1419064" y="6376842"/>
                  <a:pt x="1409244" y="6378241"/>
                </a:cubicBezTo>
                <a:lnTo>
                  <a:pt x="1406951" y="6379043"/>
                </a:lnTo>
                <a:lnTo>
                  <a:pt x="1391002" y="6374347"/>
                </a:lnTo>
                <a:cubicBezTo>
                  <a:pt x="1385899" y="6372215"/>
                  <a:pt x="1381417" y="6369535"/>
                  <a:pt x="1377852" y="6366097"/>
                </a:cubicBezTo>
                <a:cubicBezTo>
                  <a:pt x="1352108" y="6365458"/>
                  <a:pt x="1267249" y="6359383"/>
                  <a:pt x="1239424" y="6359700"/>
                </a:cubicBezTo>
                <a:cubicBezTo>
                  <a:pt x="1211599" y="6360016"/>
                  <a:pt x="1221978" y="6361392"/>
                  <a:pt x="1208014" y="6357188"/>
                </a:cubicBezTo>
                <a:lnTo>
                  <a:pt x="1152751" y="6345283"/>
                </a:lnTo>
                <a:lnTo>
                  <a:pt x="949771" y="6335308"/>
                </a:lnTo>
                <a:cubicBezTo>
                  <a:pt x="888502" y="6312655"/>
                  <a:pt x="822682" y="6331858"/>
                  <a:pt x="752723" y="6320875"/>
                </a:cubicBezTo>
                <a:cubicBezTo>
                  <a:pt x="697396" y="6317271"/>
                  <a:pt x="686655" y="6275609"/>
                  <a:pt x="665167" y="6275293"/>
                </a:cubicBezTo>
                <a:cubicBezTo>
                  <a:pt x="657908" y="6276764"/>
                  <a:pt x="625159" y="6270979"/>
                  <a:pt x="618141" y="6273378"/>
                </a:cubicBezTo>
                <a:cubicBezTo>
                  <a:pt x="606112" y="6250236"/>
                  <a:pt x="628751" y="6263137"/>
                  <a:pt x="596498" y="6261621"/>
                </a:cubicBezTo>
                <a:cubicBezTo>
                  <a:pt x="598654" y="6267969"/>
                  <a:pt x="583476" y="6241875"/>
                  <a:pt x="568296" y="6259035"/>
                </a:cubicBezTo>
                <a:lnTo>
                  <a:pt x="550874" y="6247808"/>
                </a:lnTo>
                <a:lnTo>
                  <a:pt x="521056" y="6251759"/>
                </a:lnTo>
                <a:cubicBezTo>
                  <a:pt x="512844" y="6252767"/>
                  <a:pt x="496898" y="6238469"/>
                  <a:pt x="487255" y="6237156"/>
                </a:cubicBezTo>
                <a:cubicBezTo>
                  <a:pt x="449168" y="6235869"/>
                  <a:pt x="452372" y="6218847"/>
                  <a:pt x="431825" y="6228675"/>
                </a:cubicBezTo>
                <a:cubicBezTo>
                  <a:pt x="409674" y="6239271"/>
                  <a:pt x="353899" y="6202116"/>
                  <a:pt x="346639" y="6209624"/>
                </a:cubicBezTo>
                <a:cubicBezTo>
                  <a:pt x="335776" y="6218525"/>
                  <a:pt x="269484" y="6176632"/>
                  <a:pt x="271007" y="6188053"/>
                </a:cubicBezTo>
                <a:cubicBezTo>
                  <a:pt x="223668" y="6157668"/>
                  <a:pt x="207158" y="6173403"/>
                  <a:pt x="189996" y="6162482"/>
                </a:cubicBezTo>
                <a:cubicBezTo>
                  <a:pt x="167941" y="6147838"/>
                  <a:pt x="134526" y="6155297"/>
                  <a:pt x="121342" y="6139836"/>
                </a:cubicBezTo>
                <a:cubicBezTo>
                  <a:pt x="108158" y="6124375"/>
                  <a:pt x="113782" y="6146084"/>
                  <a:pt x="90669" y="6116573"/>
                </a:cubicBezTo>
                <a:cubicBezTo>
                  <a:pt x="76705" y="6097951"/>
                  <a:pt x="64226" y="6077165"/>
                  <a:pt x="49115" y="6053333"/>
                </a:cubicBezTo>
                <a:cubicBezTo>
                  <a:pt x="34004" y="6029501"/>
                  <a:pt x="12038" y="6070748"/>
                  <a:pt x="0" y="6024041"/>
                </a:cubicBezTo>
                <a:close/>
              </a:path>
            </a:pathLst>
          </a:custGeom>
        </p:spPr>
      </p:pic>
      <p:sp>
        <p:nvSpPr>
          <p:cNvPr id="9" name="TextBox 8">
            <a:extLst>
              <a:ext uri="{FF2B5EF4-FFF2-40B4-BE49-F238E27FC236}">
                <a16:creationId xmlns:a16="http://schemas.microsoft.com/office/drawing/2014/main" id="{44CE90C8-8517-8746-AF02-EE16CB7B4FAC}"/>
              </a:ext>
            </a:extLst>
          </p:cNvPr>
          <p:cNvSpPr txBox="1"/>
          <p:nvPr/>
        </p:nvSpPr>
        <p:spPr>
          <a:xfrm>
            <a:off x="2453337" y="1843950"/>
            <a:ext cx="6786562" cy="2554545"/>
          </a:xfrm>
          <a:prstGeom prst="rect">
            <a:avLst/>
          </a:prstGeom>
          <a:noFill/>
        </p:spPr>
        <p:txBody>
          <a:bodyPr wrap="square" rtlCol="0">
            <a:spAutoFit/>
          </a:bodyPr>
          <a:lstStyle/>
          <a:p>
            <a:pPr algn="ctr"/>
            <a:r>
              <a:rPr lang="en-US" sz="4000" dirty="0"/>
              <a:t>Formal reasoning gives strong assurance through proofs of correctness but requires expertise that is not common</a:t>
            </a:r>
          </a:p>
        </p:txBody>
      </p:sp>
    </p:spTree>
    <p:extLst>
      <p:ext uri="{BB962C8B-B14F-4D97-AF65-F5344CB8AC3E}">
        <p14:creationId xmlns:p14="http://schemas.microsoft.com/office/powerpoint/2010/main" val="3227850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a:extLst>
              <a:ext uri="{FF2B5EF4-FFF2-40B4-BE49-F238E27FC236}">
                <a16:creationId xmlns:a16="http://schemas.microsoft.com/office/drawing/2014/main" id="{9C945668-FFF7-1D42-8F48-852D57102C9D}"/>
              </a:ext>
            </a:extLst>
          </p:cNvPr>
          <p:cNvSpPr/>
          <p:nvPr/>
        </p:nvSpPr>
        <p:spPr>
          <a:xfrm>
            <a:off x="2583242" y="1690689"/>
            <a:ext cx="6847925" cy="2571474"/>
          </a:xfrm>
          <a:prstGeom prst="round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sz="2400" dirty="0"/>
              <a:t>High Assurance Method</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2" name="Title 1">
            <a:extLst>
              <a:ext uri="{FF2B5EF4-FFF2-40B4-BE49-F238E27FC236}">
                <a16:creationId xmlns:a16="http://schemas.microsoft.com/office/drawing/2014/main" id="{AC1CDB8C-099E-274E-B423-B90DF56C1578}"/>
              </a:ext>
            </a:extLst>
          </p:cNvPr>
          <p:cNvSpPr>
            <a:spLocks noGrp="1"/>
          </p:cNvSpPr>
          <p:nvPr>
            <p:ph type="title"/>
          </p:nvPr>
        </p:nvSpPr>
        <p:spPr/>
        <p:txBody>
          <a:bodyPr/>
          <a:lstStyle/>
          <a:p>
            <a:r>
              <a:rPr lang="en-US" dirty="0"/>
              <a:t>Formal reasoning in </a:t>
            </a:r>
            <a:r>
              <a:rPr lang="en-US" dirty="0" err="1"/>
              <a:t>Dafny</a:t>
            </a:r>
            <a:endParaRPr lang="en-US" dirty="0"/>
          </a:p>
        </p:txBody>
      </p:sp>
      <p:sp>
        <p:nvSpPr>
          <p:cNvPr id="3" name="Rounded Rectangle 2">
            <a:extLst>
              <a:ext uri="{FF2B5EF4-FFF2-40B4-BE49-F238E27FC236}">
                <a16:creationId xmlns:a16="http://schemas.microsoft.com/office/drawing/2014/main" id="{9C8F01FD-C0AE-1745-A417-E7BCCBEA1DAC}"/>
              </a:ext>
            </a:extLst>
          </p:cNvPr>
          <p:cNvSpPr/>
          <p:nvPr/>
        </p:nvSpPr>
        <p:spPr>
          <a:xfrm>
            <a:off x="2804913" y="2573167"/>
            <a:ext cx="1585715" cy="8388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Requires</a:t>
            </a:r>
          </a:p>
        </p:txBody>
      </p:sp>
      <p:sp>
        <p:nvSpPr>
          <p:cNvPr id="4" name="Rounded Rectangle 3">
            <a:extLst>
              <a:ext uri="{FF2B5EF4-FFF2-40B4-BE49-F238E27FC236}">
                <a16:creationId xmlns:a16="http://schemas.microsoft.com/office/drawing/2014/main" id="{2238AABF-4F1F-1F4D-AEDE-BA6F1F5A5271}"/>
              </a:ext>
            </a:extLst>
          </p:cNvPr>
          <p:cNvSpPr/>
          <p:nvPr/>
        </p:nvSpPr>
        <p:spPr>
          <a:xfrm>
            <a:off x="7680458" y="2573167"/>
            <a:ext cx="1585715" cy="8388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Ensures</a:t>
            </a:r>
          </a:p>
        </p:txBody>
      </p:sp>
      <p:sp>
        <p:nvSpPr>
          <p:cNvPr id="5" name="Right Arrow 4">
            <a:extLst>
              <a:ext uri="{FF2B5EF4-FFF2-40B4-BE49-F238E27FC236}">
                <a16:creationId xmlns:a16="http://schemas.microsoft.com/office/drawing/2014/main" id="{9B2335E2-800A-F343-990B-72419C7C4C3B}"/>
              </a:ext>
            </a:extLst>
          </p:cNvPr>
          <p:cNvSpPr/>
          <p:nvPr/>
        </p:nvSpPr>
        <p:spPr>
          <a:xfrm>
            <a:off x="891727" y="2546718"/>
            <a:ext cx="1638616" cy="83883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t>Inputs</a:t>
            </a:r>
          </a:p>
        </p:txBody>
      </p:sp>
      <p:sp>
        <p:nvSpPr>
          <p:cNvPr id="6" name="Right Arrow 5">
            <a:extLst>
              <a:ext uri="{FF2B5EF4-FFF2-40B4-BE49-F238E27FC236}">
                <a16:creationId xmlns:a16="http://schemas.microsoft.com/office/drawing/2014/main" id="{093F9683-E86E-5640-9759-7DF8673D52F9}"/>
              </a:ext>
            </a:extLst>
          </p:cNvPr>
          <p:cNvSpPr/>
          <p:nvPr/>
        </p:nvSpPr>
        <p:spPr>
          <a:xfrm>
            <a:off x="9492879" y="2565610"/>
            <a:ext cx="1638616" cy="83883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t>Outputs</a:t>
            </a:r>
          </a:p>
        </p:txBody>
      </p:sp>
      <p:sp>
        <p:nvSpPr>
          <p:cNvPr id="8" name="Rounded Rectangle 7">
            <a:extLst>
              <a:ext uri="{FF2B5EF4-FFF2-40B4-BE49-F238E27FC236}">
                <a16:creationId xmlns:a16="http://schemas.microsoft.com/office/drawing/2014/main" id="{B42415C5-632E-714E-9E7B-2C0359D83FA2}"/>
              </a:ext>
            </a:extLst>
          </p:cNvPr>
          <p:cNvSpPr/>
          <p:nvPr/>
        </p:nvSpPr>
        <p:spPr>
          <a:xfrm>
            <a:off x="4738252" y="2573167"/>
            <a:ext cx="2592060" cy="83883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400" dirty="0"/>
              <a:t>Implementation</a:t>
            </a:r>
          </a:p>
          <a:p>
            <a:pPr algn="ctr"/>
            <a:r>
              <a:rPr lang="en-US" sz="2400" dirty="0"/>
              <a:t>S</a:t>
            </a:r>
            <a:r>
              <a:rPr lang="en-US" sz="2400" baseline="-25000" dirty="0"/>
              <a:t>0</a:t>
            </a:r>
            <a:r>
              <a:rPr lang="en-US" sz="2400" dirty="0"/>
              <a:t>, S</a:t>
            </a:r>
            <a:r>
              <a:rPr lang="en-US" sz="2400" baseline="-25000" dirty="0"/>
              <a:t>1</a:t>
            </a:r>
            <a:r>
              <a:rPr lang="en-US" sz="2400" dirty="0"/>
              <a:t>, …</a:t>
            </a:r>
          </a:p>
        </p:txBody>
      </p:sp>
      <p:sp>
        <p:nvSpPr>
          <p:cNvPr id="10" name="Right Bracket 9">
            <a:extLst>
              <a:ext uri="{FF2B5EF4-FFF2-40B4-BE49-F238E27FC236}">
                <a16:creationId xmlns:a16="http://schemas.microsoft.com/office/drawing/2014/main" id="{84EB4DC0-90A2-5140-B189-E5A0ACE2C396}"/>
              </a:ext>
            </a:extLst>
          </p:cNvPr>
          <p:cNvSpPr/>
          <p:nvPr/>
        </p:nvSpPr>
        <p:spPr>
          <a:xfrm rot="5400000">
            <a:off x="5985478" y="331561"/>
            <a:ext cx="100130" cy="6461262"/>
          </a:xfrm>
          <a:prstGeom prst="rightBracket">
            <a:avLst/>
          </a:prstGeom>
          <a:ln>
            <a:solidFill>
              <a:schemeClr val="tx2"/>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5A393138-1A9C-534D-8252-6798C375CFF5}"/>
              </a:ext>
            </a:extLst>
          </p:cNvPr>
          <p:cNvSpPr txBox="1"/>
          <p:nvPr/>
        </p:nvSpPr>
        <p:spPr>
          <a:xfrm>
            <a:off x="4724400" y="3647459"/>
            <a:ext cx="2743200" cy="523220"/>
          </a:xfrm>
          <a:prstGeom prst="rect">
            <a:avLst/>
          </a:prstGeom>
          <a:noFill/>
        </p:spPr>
        <p:txBody>
          <a:bodyPr wrap="square" rtlCol="0">
            <a:spAutoFit/>
          </a:bodyPr>
          <a:lstStyle/>
          <a:p>
            <a:pPr algn="ctr"/>
            <a:r>
              <a:rPr lang="en-US" sz="2800" dirty="0">
                <a:solidFill>
                  <a:schemeClr val="tx2"/>
                </a:solidFill>
              </a:rPr>
              <a:t>Hoare Triple</a:t>
            </a:r>
          </a:p>
        </p:txBody>
      </p:sp>
      <p:sp>
        <p:nvSpPr>
          <p:cNvPr id="14" name="TextBox 13">
            <a:extLst>
              <a:ext uri="{FF2B5EF4-FFF2-40B4-BE49-F238E27FC236}">
                <a16:creationId xmlns:a16="http://schemas.microsoft.com/office/drawing/2014/main" id="{7DD605F4-5A5F-7E45-89DC-1CB676CDBEC9}"/>
              </a:ext>
            </a:extLst>
          </p:cNvPr>
          <p:cNvSpPr txBox="1"/>
          <p:nvPr/>
        </p:nvSpPr>
        <p:spPr>
          <a:xfrm>
            <a:off x="528992" y="4710215"/>
            <a:ext cx="10883375" cy="523220"/>
          </a:xfrm>
          <a:prstGeom prst="rect">
            <a:avLst/>
          </a:prstGeom>
          <a:noFill/>
        </p:spPr>
        <p:txBody>
          <a:bodyPr wrap="square" rtlCol="0">
            <a:spAutoFit/>
          </a:bodyPr>
          <a:lstStyle/>
          <a:p>
            <a:pPr algn="ctr"/>
            <a:r>
              <a:rPr lang="en-US" sz="2800" dirty="0"/>
              <a:t>When </a:t>
            </a:r>
            <a:r>
              <a:rPr lang="en-US" sz="2800" b="1" dirty="0">
                <a:solidFill>
                  <a:schemeClr val="accent1"/>
                </a:solidFill>
              </a:rPr>
              <a:t>requires</a:t>
            </a:r>
            <a:r>
              <a:rPr lang="en-US" sz="2800" dirty="0"/>
              <a:t> are met, </a:t>
            </a:r>
            <a:r>
              <a:rPr lang="en-US" sz="2800" b="1" dirty="0">
                <a:solidFill>
                  <a:schemeClr val="accent5"/>
                </a:solidFill>
              </a:rPr>
              <a:t>implementation</a:t>
            </a:r>
            <a:r>
              <a:rPr lang="en-US" sz="2800" dirty="0"/>
              <a:t> establishes </a:t>
            </a:r>
            <a:r>
              <a:rPr lang="en-US" sz="2800" b="1" dirty="0">
                <a:solidFill>
                  <a:schemeClr val="accent1"/>
                </a:solidFill>
              </a:rPr>
              <a:t>ensures</a:t>
            </a:r>
          </a:p>
        </p:txBody>
      </p:sp>
      <p:sp>
        <p:nvSpPr>
          <p:cNvPr id="15" name="TextBox 14">
            <a:extLst>
              <a:ext uri="{FF2B5EF4-FFF2-40B4-BE49-F238E27FC236}">
                <a16:creationId xmlns:a16="http://schemas.microsoft.com/office/drawing/2014/main" id="{112AE2A6-6777-AE49-90C0-CB791C320C79}"/>
              </a:ext>
            </a:extLst>
          </p:cNvPr>
          <p:cNvSpPr txBox="1"/>
          <p:nvPr/>
        </p:nvSpPr>
        <p:spPr>
          <a:xfrm>
            <a:off x="779633" y="5325220"/>
            <a:ext cx="10632734" cy="523220"/>
          </a:xfrm>
          <a:prstGeom prst="rect">
            <a:avLst/>
          </a:prstGeom>
          <a:noFill/>
        </p:spPr>
        <p:txBody>
          <a:bodyPr wrap="square" rtlCol="0">
            <a:spAutoFit/>
          </a:bodyPr>
          <a:lstStyle/>
          <a:p>
            <a:pPr algn="ctr"/>
            <a:r>
              <a:rPr lang="en-US" sz="2800" dirty="0"/>
              <a:t>All loops in </a:t>
            </a:r>
            <a:r>
              <a:rPr lang="en-US" sz="2800" b="1" dirty="0">
                <a:solidFill>
                  <a:schemeClr val="accent5"/>
                </a:solidFill>
              </a:rPr>
              <a:t>implementation</a:t>
            </a:r>
            <a:r>
              <a:rPr lang="en-US" sz="2800" dirty="0"/>
              <a:t> terminate</a:t>
            </a:r>
          </a:p>
        </p:txBody>
      </p:sp>
      <p:sp>
        <p:nvSpPr>
          <p:cNvPr id="16" name="TextBox 15">
            <a:extLst>
              <a:ext uri="{FF2B5EF4-FFF2-40B4-BE49-F238E27FC236}">
                <a16:creationId xmlns:a16="http://schemas.microsoft.com/office/drawing/2014/main" id="{8CFB63BB-120E-FE42-B61D-1E31B983EABA}"/>
              </a:ext>
            </a:extLst>
          </p:cNvPr>
          <p:cNvSpPr txBox="1"/>
          <p:nvPr/>
        </p:nvSpPr>
        <p:spPr>
          <a:xfrm>
            <a:off x="120071" y="5908304"/>
            <a:ext cx="11822546" cy="523220"/>
          </a:xfrm>
          <a:prstGeom prst="rect">
            <a:avLst/>
          </a:prstGeom>
          <a:noFill/>
        </p:spPr>
        <p:txBody>
          <a:bodyPr wrap="square" rtlCol="0">
            <a:spAutoFit/>
          </a:bodyPr>
          <a:lstStyle/>
          <a:p>
            <a:pPr algn="ctr"/>
            <a:r>
              <a:rPr lang="en-US" sz="2800" dirty="0"/>
              <a:t>The</a:t>
            </a:r>
            <a:r>
              <a:rPr lang="en-US" sz="2800" b="1" dirty="0">
                <a:solidFill>
                  <a:schemeClr val="accent1"/>
                </a:solidFill>
              </a:rPr>
              <a:t> contract </a:t>
            </a:r>
            <a:r>
              <a:rPr lang="en-US" sz="2800" dirty="0"/>
              <a:t>(</a:t>
            </a:r>
            <a:r>
              <a:rPr lang="en-US" sz="2800" b="1" dirty="0">
                <a:solidFill>
                  <a:schemeClr val="accent1"/>
                </a:solidFill>
              </a:rPr>
              <a:t>requires</a:t>
            </a:r>
            <a:r>
              <a:rPr lang="en-US" sz="2800" dirty="0"/>
              <a:t> and </a:t>
            </a:r>
            <a:r>
              <a:rPr lang="en-US" sz="2800" b="1" dirty="0">
                <a:solidFill>
                  <a:schemeClr val="accent1"/>
                </a:solidFill>
              </a:rPr>
              <a:t>ensures</a:t>
            </a:r>
            <a:r>
              <a:rPr lang="en-US" sz="2800" dirty="0"/>
              <a:t>)</a:t>
            </a:r>
            <a:r>
              <a:rPr lang="en-US" sz="2800" b="1" dirty="0">
                <a:solidFill>
                  <a:schemeClr val="accent1"/>
                </a:solidFill>
              </a:rPr>
              <a:t> </a:t>
            </a:r>
            <a:r>
              <a:rPr lang="en-US" sz="2800" dirty="0"/>
              <a:t>are a sound abstraction of </a:t>
            </a:r>
            <a:r>
              <a:rPr lang="en-US" sz="2800" b="1" dirty="0">
                <a:solidFill>
                  <a:schemeClr val="accent5"/>
                </a:solidFill>
              </a:rPr>
              <a:t>implementation</a:t>
            </a:r>
          </a:p>
        </p:txBody>
      </p:sp>
    </p:spTree>
    <p:extLst>
      <p:ext uri="{BB962C8B-B14F-4D97-AF65-F5344CB8AC3E}">
        <p14:creationId xmlns:p14="http://schemas.microsoft.com/office/powerpoint/2010/main" val="3184979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1"/>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10"/>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xit" presetSubtype="0" fill="hold" grpId="1" nodeType="withEffect">
                                  <p:stCondLst>
                                    <p:cond delay="0"/>
                                  </p:stCondLst>
                                  <p:childTnLst>
                                    <p:set>
                                      <p:cBhvr>
                                        <p:cTn id="30" dur="1" fill="hold">
                                          <p:stCondLst>
                                            <p:cond delay="0"/>
                                          </p:stCondLst>
                                        </p:cTn>
                                        <p:tgtEl>
                                          <p:spTgt spid="14"/>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8" grpId="0" animBg="1"/>
      <p:bldP spid="10" grpId="0" animBg="1"/>
      <p:bldP spid="10" grpId="1" animBg="1"/>
      <p:bldP spid="11" grpId="0"/>
      <p:bldP spid="11" grpId="1"/>
      <p:bldP spid="14" grpId="0"/>
      <p:bldP spid="14" grpId="1"/>
      <p:bldP spid="15" grpId="0"/>
      <p:bldP spid="15" grpId="1"/>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804760D6-B420-0B41-9E63-18F7E8D1E9E2}"/>
              </a:ext>
            </a:extLst>
          </p:cNvPr>
          <p:cNvSpPr/>
          <p:nvPr/>
        </p:nvSpPr>
        <p:spPr>
          <a:xfrm>
            <a:off x="1237660" y="803564"/>
            <a:ext cx="3572879" cy="5209309"/>
          </a:xfrm>
          <a:prstGeom prst="roundRect">
            <a:avLst/>
          </a:prstGeom>
          <a:noFill/>
          <a:ln w="38100"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en-US" sz="2800" dirty="0"/>
              <a:t>Implementation</a:t>
            </a:r>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r>
              <a:rPr lang="en-US" sz="2800" dirty="0"/>
              <a:t> </a:t>
            </a:r>
          </a:p>
          <a:p>
            <a:pPr algn="ctr"/>
            <a:endParaRPr lang="en-US" sz="2800" dirty="0"/>
          </a:p>
        </p:txBody>
      </p:sp>
      <p:grpSp>
        <p:nvGrpSpPr>
          <p:cNvPr id="4" name="Group 3">
            <a:extLst>
              <a:ext uri="{FF2B5EF4-FFF2-40B4-BE49-F238E27FC236}">
                <a16:creationId xmlns:a16="http://schemas.microsoft.com/office/drawing/2014/main" id="{CF3C2FCB-D9CF-C645-8DAB-435A14427EDA}"/>
              </a:ext>
            </a:extLst>
          </p:cNvPr>
          <p:cNvGrpSpPr/>
          <p:nvPr/>
        </p:nvGrpSpPr>
        <p:grpSpPr>
          <a:xfrm>
            <a:off x="2440374" y="2755375"/>
            <a:ext cx="1323243" cy="596165"/>
            <a:chOff x="2440374" y="2755375"/>
            <a:chExt cx="1323243" cy="596165"/>
          </a:xfrm>
        </p:grpSpPr>
        <p:sp>
          <p:nvSpPr>
            <p:cNvPr id="12" name="Rounded Rectangle 11">
              <a:extLst>
                <a:ext uri="{FF2B5EF4-FFF2-40B4-BE49-F238E27FC236}">
                  <a16:creationId xmlns:a16="http://schemas.microsoft.com/office/drawing/2014/main" id="{999365E0-B2D2-9341-B5A5-3DAABDD0E7DA}"/>
                </a:ext>
              </a:extLst>
            </p:cNvPr>
            <p:cNvSpPr/>
            <p:nvPr/>
          </p:nvSpPr>
          <p:spPr>
            <a:xfrm>
              <a:off x="2440374" y="2755375"/>
              <a:ext cx="1323243" cy="596165"/>
            </a:xfrm>
            <a:prstGeom prst="round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2000" dirty="0"/>
            </a:p>
          </p:txBody>
        </p:sp>
        <p:sp>
          <p:nvSpPr>
            <p:cNvPr id="13" name="Rounded Rectangle 12">
              <a:extLst>
                <a:ext uri="{FF2B5EF4-FFF2-40B4-BE49-F238E27FC236}">
                  <a16:creationId xmlns:a16="http://schemas.microsoft.com/office/drawing/2014/main" id="{E7CB4F5C-D87A-F54A-8A12-A20F009B5366}"/>
                </a:ext>
              </a:extLst>
            </p:cNvPr>
            <p:cNvSpPr/>
            <p:nvPr/>
          </p:nvSpPr>
          <p:spPr>
            <a:xfrm>
              <a:off x="2517332" y="2888808"/>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R</a:t>
              </a:r>
              <a:r>
                <a:rPr lang="en-US" sz="2000" baseline="-25000" dirty="0"/>
                <a:t>i</a:t>
              </a:r>
            </a:p>
          </p:txBody>
        </p:sp>
        <p:sp>
          <p:nvSpPr>
            <p:cNvPr id="14" name="Rounded Rectangle 13">
              <a:extLst>
                <a:ext uri="{FF2B5EF4-FFF2-40B4-BE49-F238E27FC236}">
                  <a16:creationId xmlns:a16="http://schemas.microsoft.com/office/drawing/2014/main" id="{59B53A54-F80A-9E4C-8628-617AE8D8029D}"/>
                </a:ext>
              </a:extLst>
            </p:cNvPr>
            <p:cNvSpPr/>
            <p:nvPr/>
          </p:nvSpPr>
          <p:spPr>
            <a:xfrm>
              <a:off x="3162815" y="2888808"/>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E</a:t>
              </a:r>
              <a:r>
                <a:rPr lang="en-US" sz="2000" baseline="-25000" dirty="0" err="1"/>
                <a:t>i</a:t>
              </a:r>
              <a:endParaRPr lang="en-US" sz="2000" baseline="-25000" dirty="0"/>
            </a:p>
          </p:txBody>
        </p:sp>
      </p:grpSp>
      <p:grpSp>
        <p:nvGrpSpPr>
          <p:cNvPr id="5" name="Group 4">
            <a:extLst>
              <a:ext uri="{FF2B5EF4-FFF2-40B4-BE49-F238E27FC236}">
                <a16:creationId xmlns:a16="http://schemas.microsoft.com/office/drawing/2014/main" id="{028A9868-C3CB-E04F-BCF9-6D713D527A03}"/>
              </a:ext>
            </a:extLst>
          </p:cNvPr>
          <p:cNvGrpSpPr/>
          <p:nvPr/>
        </p:nvGrpSpPr>
        <p:grpSpPr>
          <a:xfrm>
            <a:off x="2440374" y="4256701"/>
            <a:ext cx="1323243" cy="596165"/>
            <a:chOff x="2440374" y="4256701"/>
            <a:chExt cx="1323243" cy="596165"/>
          </a:xfrm>
        </p:grpSpPr>
        <p:sp>
          <p:nvSpPr>
            <p:cNvPr id="20" name="Rounded Rectangle 19">
              <a:extLst>
                <a:ext uri="{FF2B5EF4-FFF2-40B4-BE49-F238E27FC236}">
                  <a16:creationId xmlns:a16="http://schemas.microsoft.com/office/drawing/2014/main" id="{890E9AB5-73C0-D643-8DC1-B1E7C427C549}"/>
                </a:ext>
              </a:extLst>
            </p:cNvPr>
            <p:cNvSpPr/>
            <p:nvPr/>
          </p:nvSpPr>
          <p:spPr>
            <a:xfrm>
              <a:off x="2440374" y="4256701"/>
              <a:ext cx="1323243" cy="596165"/>
            </a:xfrm>
            <a:prstGeom prst="round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2000" dirty="0"/>
            </a:p>
          </p:txBody>
        </p:sp>
        <p:sp>
          <p:nvSpPr>
            <p:cNvPr id="21" name="Rounded Rectangle 20">
              <a:extLst>
                <a:ext uri="{FF2B5EF4-FFF2-40B4-BE49-F238E27FC236}">
                  <a16:creationId xmlns:a16="http://schemas.microsoft.com/office/drawing/2014/main" id="{5203C756-3095-B74D-9575-40F90182F631}"/>
                </a:ext>
              </a:extLst>
            </p:cNvPr>
            <p:cNvSpPr/>
            <p:nvPr/>
          </p:nvSpPr>
          <p:spPr>
            <a:xfrm>
              <a:off x="2517332" y="4390134"/>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R</a:t>
              </a:r>
              <a:r>
                <a:rPr lang="en-US" sz="2000" baseline="-25000" dirty="0"/>
                <a:t>x</a:t>
              </a:r>
            </a:p>
          </p:txBody>
        </p:sp>
        <p:sp>
          <p:nvSpPr>
            <p:cNvPr id="22" name="Rounded Rectangle 21">
              <a:extLst>
                <a:ext uri="{FF2B5EF4-FFF2-40B4-BE49-F238E27FC236}">
                  <a16:creationId xmlns:a16="http://schemas.microsoft.com/office/drawing/2014/main" id="{A5DDF5C1-8935-0743-983A-83C61831D494}"/>
                </a:ext>
              </a:extLst>
            </p:cNvPr>
            <p:cNvSpPr/>
            <p:nvPr/>
          </p:nvSpPr>
          <p:spPr>
            <a:xfrm>
              <a:off x="3162815" y="4390134"/>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E</a:t>
              </a:r>
              <a:r>
                <a:rPr lang="en-US" sz="2000" baseline="-25000" dirty="0"/>
                <a:t>x</a:t>
              </a:r>
            </a:p>
          </p:txBody>
        </p:sp>
      </p:grpSp>
      <p:sp>
        <p:nvSpPr>
          <p:cNvPr id="28" name="TextBox 27">
            <a:extLst>
              <a:ext uri="{FF2B5EF4-FFF2-40B4-BE49-F238E27FC236}">
                <a16:creationId xmlns:a16="http://schemas.microsoft.com/office/drawing/2014/main" id="{5A365737-BAD0-7D45-A10F-B4614ECA8A70}"/>
              </a:ext>
            </a:extLst>
          </p:cNvPr>
          <p:cNvSpPr txBox="1"/>
          <p:nvPr/>
        </p:nvSpPr>
        <p:spPr>
          <a:xfrm>
            <a:off x="1563279" y="1357236"/>
            <a:ext cx="576838" cy="4524315"/>
          </a:xfrm>
          <a:prstGeom prst="rect">
            <a:avLst/>
          </a:prstGeom>
          <a:noFill/>
        </p:spPr>
        <p:txBody>
          <a:bodyPr wrap="square" rtlCol="0">
            <a:spAutoFit/>
          </a:bodyPr>
          <a:lstStyle/>
          <a:p>
            <a:r>
              <a:rPr lang="en-US" sz="2400" dirty="0"/>
              <a:t>S</a:t>
            </a:r>
            <a:r>
              <a:rPr lang="en-US" sz="2400" baseline="-25000" dirty="0"/>
              <a:t>0</a:t>
            </a:r>
          </a:p>
          <a:p>
            <a:r>
              <a:rPr lang="en-US" sz="2400" dirty="0"/>
              <a:t>.</a:t>
            </a:r>
          </a:p>
          <a:p>
            <a:r>
              <a:rPr lang="en-US" sz="2400" dirty="0"/>
              <a:t>.</a:t>
            </a:r>
          </a:p>
          <a:p>
            <a:r>
              <a:rPr lang="en-US" sz="2400" dirty="0"/>
              <a:t>.</a:t>
            </a:r>
          </a:p>
          <a:p>
            <a:r>
              <a:rPr lang="en-US" sz="2400" dirty="0"/>
              <a:t>S</a:t>
            </a:r>
            <a:r>
              <a:rPr lang="en-US" sz="2400" baseline="-25000" dirty="0"/>
              <a:t>i</a:t>
            </a:r>
          </a:p>
          <a:p>
            <a:r>
              <a:rPr lang="en-US" sz="2400" dirty="0"/>
              <a:t>.</a:t>
            </a:r>
          </a:p>
          <a:p>
            <a:r>
              <a:rPr lang="en-US" sz="2400" dirty="0"/>
              <a:t>.</a:t>
            </a:r>
          </a:p>
          <a:p>
            <a:r>
              <a:rPr lang="en-US" sz="2400" dirty="0"/>
              <a:t>.</a:t>
            </a:r>
          </a:p>
          <a:p>
            <a:r>
              <a:rPr lang="en-US" sz="2400" dirty="0" err="1"/>
              <a:t>S</a:t>
            </a:r>
            <a:r>
              <a:rPr lang="en-US" sz="2400" baseline="-25000" dirty="0" err="1"/>
              <a:t>x</a:t>
            </a:r>
            <a:endParaRPr lang="en-US" sz="2400" baseline="-25000" dirty="0"/>
          </a:p>
          <a:p>
            <a:r>
              <a:rPr lang="en-US" sz="2400" dirty="0"/>
              <a:t>.</a:t>
            </a:r>
          </a:p>
          <a:p>
            <a:r>
              <a:rPr lang="en-US" sz="2400" dirty="0"/>
              <a:t>.</a:t>
            </a:r>
          </a:p>
          <a:p>
            <a:r>
              <a:rPr lang="en-US" sz="2400" dirty="0"/>
              <a:t>.</a:t>
            </a:r>
          </a:p>
        </p:txBody>
      </p:sp>
      <p:cxnSp>
        <p:nvCxnSpPr>
          <p:cNvPr id="30" name="Straight Arrow Connector 29">
            <a:extLst>
              <a:ext uri="{FF2B5EF4-FFF2-40B4-BE49-F238E27FC236}">
                <a16:creationId xmlns:a16="http://schemas.microsoft.com/office/drawing/2014/main" id="{8B59C8E7-CEFC-AC47-8AF2-8F0FB8AFB58B}"/>
              </a:ext>
            </a:extLst>
          </p:cNvPr>
          <p:cNvCxnSpPr/>
          <p:nvPr/>
        </p:nvCxnSpPr>
        <p:spPr>
          <a:xfrm>
            <a:off x="2004278" y="3053457"/>
            <a:ext cx="295564"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31" name="Straight Arrow Connector 30">
            <a:extLst>
              <a:ext uri="{FF2B5EF4-FFF2-40B4-BE49-F238E27FC236}">
                <a16:creationId xmlns:a16="http://schemas.microsoft.com/office/drawing/2014/main" id="{71A52093-E3BB-3E44-962B-8F5B98A4CE89}"/>
              </a:ext>
            </a:extLst>
          </p:cNvPr>
          <p:cNvCxnSpPr/>
          <p:nvPr/>
        </p:nvCxnSpPr>
        <p:spPr>
          <a:xfrm>
            <a:off x="1990426" y="4545136"/>
            <a:ext cx="295564"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33" name="TextBox 32">
            <a:extLst>
              <a:ext uri="{FF2B5EF4-FFF2-40B4-BE49-F238E27FC236}">
                <a16:creationId xmlns:a16="http://schemas.microsoft.com/office/drawing/2014/main" id="{33745347-DDDD-0149-8286-BED3B12F3D69}"/>
              </a:ext>
            </a:extLst>
          </p:cNvPr>
          <p:cNvSpPr txBox="1"/>
          <p:nvPr/>
        </p:nvSpPr>
        <p:spPr>
          <a:xfrm>
            <a:off x="5844211" y="1005832"/>
            <a:ext cx="6003231" cy="1200329"/>
          </a:xfrm>
          <a:prstGeom prst="rect">
            <a:avLst/>
          </a:prstGeom>
          <a:noFill/>
        </p:spPr>
        <p:txBody>
          <a:bodyPr wrap="square" rtlCol="0">
            <a:spAutoFit/>
          </a:bodyPr>
          <a:lstStyle/>
          <a:p>
            <a:r>
              <a:rPr lang="en-US" sz="3600" dirty="0"/>
              <a:t>Reason hierarchically with the contract abstractions</a:t>
            </a:r>
          </a:p>
        </p:txBody>
      </p:sp>
      <p:sp>
        <p:nvSpPr>
          <p:cNvPr id="34" name="TextBox 33">
            <a:extLst>
              <a:ext uri="{FF2B5EF4-FFF2-40B4-BE49-F238E27FC236}">
                <a16:creationId xmlns:a16="http://schemas.microsoft.com/office/drawing/2014/main" id="{8DA2BC23-F3E8-DE4A-859D-D5E894BE707A}"/>
              </a:ext>
            </a:extLst>
          </p:cNvPr>
          <p:cNvSpPr txBox="1"/>
          <p:nvPr/>
        </p:nvSpPr>
        <p:spPr>
          <a:xfrm>
            <a:off x="5844211" y="4448109"/>
            <a:ext cx="6132533" cy="1200329"/>
          </a:xfrm>
          <a:prstGeom prst="rect">
            <a:avLst/>
          </a:prstGeom>
          <a:noFill/>
        </p:spPr>
        <p:txBody>
          <a:bodyPr wrap="square" rtlCol="0">
            <a:spAutoFit/>
          </a:bodyPr>
          <a:lstStyle/>
          <a:p>
            <a:r>
              <a:rPr lang="en-US" sz="3600" dirty="0"/>
              <a:t>If it is not in the </a:t>
            </a:r>
            <a:r>
              <a:rPr lang="en-US" sz="3600" b="1" dirty="0">
                <a:solidFill>
                  <a:schemeClr val="accent1"/>
                </a:solidFill>
              </a:rPr>
              <a:t>contract</a:t>
            </a:r>
            <a:r>
              <a:rPr lang="en-US" sz="3600" dirty="0"/>
              <a:t> then it is unconstrained in the proof</a:t>
            </a:r>
          </a:p>
        </p:txBody>
      </p:sp>
      <p:sp>
        <p:nvSpPr>
          <p:cNvPr id="2" name="TextBox 1">
            <a:extLst>
              <a:ext uri="{FF2B5EF4-FFF2-40B4-BE49-F238E27FC236}">
                <a16:creationId xmlns:a16="http://schemas.microsoft.com/office/drawing/2014/main" id="{A11E4A09-06C1-5D43-A152-6EB89CA3F5E4}"/>
              </a:ext>
            </a:extLst>
          </p:cNvPr>
          <p:cNvSpPr txBox="1"/>
          <p:nvPr/>
        </p:nvSpPr>
        <p:spPr>
          <a:xfrm>
            <a:off x="2285989" y="2806765"/>
            <a:ext cx="2398643" cy="461665"/>
          </a:xfrm>
          <a:prstGeom prst="rect">
            <a:avLst/>
          </a:prstGeom>
          <a:noFill/>
        </p:spPr>
        <p:txBody>
          <a:bodyPr wrap="square" rtlCol="0">
            <a:spAutoFit/>
          </a:bodyPr>
          <a:lstStyle/>
          <a:p>
            <a:r>
              <a:rPr lang="en-US" sz="2400" dirty="0">
                <a:solidFill>
                  <a:schemeClr val="accent4"/>
                </a:solidFill>
              </a:rPr>
              <a:t>call</a:t>
            </a:r>
            <a:r>
              <a:rPr lang="en-US" sz="2400" dirty="0"/>
              <a:t> </a:t>
            </a:r>
            <a:r>
              <a:rPr lang="en-US" sz="2400" dirty="0" err="1">
                <a:solidFill>
                  <a:schemeClr val="accent5"/>
                </a:solidFill>
              </a:rPr>
              <a:t>method</a:t>
            </a:r>
            <a:r>
              <a:rPr lang="en-US" sz="2400" baseline="-25000" dirty="0" err="1">
                <a:solidFill>
                  <a:schemeClr val="accent5"/>
                </a:solidFill>
              </a:rPr>
              <a:t>i</a:t>
            </a:r>
            <a:r>
              <a:rPr lang="en-US" sz="2400" dirty="0">
                <a:solidFill>
                  <a:schemeClr val="accent5"/>
                </a:solidFill>
              </a:rPr>
              <a:t>(j, …)</a:t>
            </a:r>
          </a:p>
        </p:txBody>
      </p:sp>
      <p:sp>
        <p:nvSpPr>
          <p:cNvPr id="17" name="TextBox 16">
            <a:extLst>
              <a:ext uri="{FF2B5EF4-FFF2-40B4-BE49-F238E27FC236}">
                <a16:creationId xmlns:a16="http://schemas.microsoft.com/office/drawing/2014/main" id="{3838F3F6-2337-564D-A05D-B124CB166076}"/>
              </a:ext>
            </a:extLst>
          </p:cNvPr>
          <p:cNvSpPr txBox="1"/>
          <p:nvPr/>
        </p:nvSpPr>
        <p:spPr>
          <a:xfrm>
            <a:off x="2285988" y="4288014"/>
            <a:ext cx="2398643" cy="461665"/>
          </a:xfrm>
          <a:prstGeom prst="rect">
            <a:avLst/>
          </a:prstGeom>
          <a:noFill/>
        </p:spPr>
        <p:txBody>
          <a:bodyPr wrap="square" rtlCol="0">
            <a:spAutoFit/>
          </a:bodyPr>
          <a:lstStyle/>
          <a:p>
            <a:r>
              <a:rPr lang="en-US" sz="2400" dirty="0">
                <a:solidFill>
                  <a:schemeClr val="accent4"/>
                </a:solidFill>
              </a:rPr>
              <a:t>call</a:t>
            </a:r>
            <a:r>
              <a:rPr lang="en-US" sz="2400" dirty="0"/>
              <a:t> </a:t>
            </a:r>
            <a:r>
              <a:rPr lang="en-US" sz="2400" dirty="0" err="1">
                <a:solidFill>
                  <a:schemeClr val="accent5"/>
                </a:solidFill>
              </a:rPr>
              <a:t>method</a:t>
            </a:r>
            <a:r>
              <a:rPr lang="en-US" sz="2400" baseline="-25000" dirty="0" err="1">
                <a:solidFill>
                  <a:schemeClr val="accent5"/>
                </a:solidFill>
              </a:rPr>
              <a:t>x</a:t>
            </a:r>
            <a:r>
              <a:rPr lang="en-US" sz="2400" dirty="0">
                <a:solidFill>
                  <a:schemeClr val="accent5"/>
                </a:solidFill>
              </a:rPr>
              <a:t>(y, …)</a:t>
            </a:r>
          </a:p>
        </p:txBody>
      </p:sp>
      <p:sp>
        <p:nvSpPr>
          <p:cNvPr id="24" name="TextBox 23">
            <a:extLst>
              <a:ext uri="{FF2B5EF4-FFF2-40B4-BE49-F238E27FC236}">
                <a16:creationId xmlns:a16="http://schemas.microsoft.com/office/drawing/2014/main" id="{FBD1EBEC-2A2C-424B-ADC9-610D4CE244E6}"/>
              </a:ext>
            </a:extLst>
          </p:cNvPr>
          <p:cNvSpPr txBox="1"/>
          <p:nvPr/>
        </p:nvSpPr>
        <p:spPr>
          <a:xfrm>
            <a:off x="5844212" y="2635808"/>
            <a:ext cx="6003231" cy="1200329"/>
          </a:xfrm>
          <a:prstGeom prst="rect">
            <a:avLst/>
          </a:prstGeom>
          <a:noFill/>
        </p:spPr>
        <p:txBody>
          <a:bodyPr wrap="square" rtlCol="0">
            <a:spAutoFit/>
          </a:bodyPr>
          <a:lstStyle/>
          <a:p>
            <a:r>
              <a:rPr lang="en-US" sz="3600" dirty="0"/>
              <a:t>Ensures must satisfy downstream requires</a:t>
            </a:r>
          </a:p>
        </p:txBody>
      </p:sp>
    </p:spTree>
    <p:extLst>
      <p:ext uri="{BB962C8B-B14F-4D97-AF65-F5344CB8AC3E}">
        <p14:creationId xmlns:p14="http://schemas.microsoft.com/office/powerpoint/2010/main" val="2035598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2" grpId="0"/>
      <p:bldP spid="17" grpId="0"/>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22F6364A-B358-4BEE-B158-0734D2C938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8202" y="1570814"/>
            <a:ext cx="0" cy="3710227"/>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47047D1-E54F-5E46-994C-AA0C4E0CA429}"/>
              </a:ext>
            </a:extLst>
          </p:cNvPr>
          <p:cNvPicPr>
            <a:picLocks noChangeAspect="1"/>
          </p:cNvPicPr>
          <p:nvPr/>
        </p:nvPicPr>
        <p:blipFill>
          <a:blip r:embed="rId3"/>
          <a:stretch>
            <a:fillRect/>
          </a:stretch>
        </p:blipFill>
        <p:spPr>
          <a:xfrm>
            <a:off x="4061860" y="1437011"/>
            <a:ext cx="7009396" cy="3977832"/>
          </a:xfrm>
          <a:prstGeom prst="rect">
            <a:avLst/>
          </a:prstGeom>
        </p:spPr>
      </p:pic>
      <p:sp>
        <p:nvSpPr>
          <p:cNvPr id="6" name="TextBox 5">
            <a:extLst>
              <a:ext uri="{FF2B5EF4-FFF2-40B4-BE49-F238E27FC236}">
                <a16:creationId xmlns:a16="http://schemas.microsoft.com/office/drawing/2014/main" id="{23C47245-0BDE-3645-B6B3-8A7ECB251390}"/>
              </a:ext>
            </a:extLst>
          </p:cNvPr>
          <p:cNvSpPr txBox="1"/>
          <p:nvPr/>
        </p:nvSpPr>
        <p:spPr>
          <a:xfrm>
            <a:off x="459757" y="2828835"/>
            <a:ext cx="2954788" cy="1200329"/>
          </a:xfrm>
          <a:prstGeom prst="rect">
            <a:avLst/>
          </a:prstGeom>
          <a:noFill/>
        </p:spPr>
        <p:txBody>
          <a:bodyPr wrap="square" rtlCol="0">
            <a:spAutoFit/>
          </a:bodyPr>
          <a:lstStyle/>
          <a:p>
            <a:r>
              <a:rPr lang="en-US" sz="3600" dirty="0"/>
              <a:t>Access control with </a:t>
            </a:r>
            <a:r>
              <a:rPr lang="en-US" sz="3600" dirty="0" err="1"/>
              <a:t>Tokeneer</a:t>
            </a:r>
            <a:endParaRPr lang="en-US" sz="3600" dirty="0"/>
          </a:p>
        </p:txBody>
      </p:sp>
    </p:spTree>
    <p:extLst>
      <p:ext uri="{BB962C8B-B14F-4D97-AF65-F5344CB8AC3E}">
        <p14:creationId xmlns:p14="http://schemas.microsoft.com/office/powerpoint/2010/main" val="1538664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7F571E1-FD0B-D542-B028-FAB3A92D6317}"/>
              </a:ext>
            </a:extLst>
          </p:cNvPr>
          <p:cNvSpPr/>
          <p:nvPr/>
        </p:nvSpPr>
        <p:spPr>
          <a:xfrm>
            <a:off x="350984" y="4860927"/>
            <a:ext cx="10954327" cy="1569660"/>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predicate</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function</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SecurityClearance</a:t>
            </a:r>
            <a:endParaRPr lang="en-US" sz="2400" dirty="0">
              <a:solidFill>
                <a:srgbClr val="D4D4D4"/>
              </a:solidFill>
              <a:latin typeface="Menlo" panose="020B0609030804020204" pitchFamily="49" charset="0"/>
            </a:endParaRP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4" name="Rectangle 3">
            <a:extLst>
              <a:ext uri="{FF2B5EF4-FFF2-40B4-BE49-F238E27FC236}">
                <a16:creationId xmlns:a16="http://schemas.microsoft.com/office/drawing/2014/main" id="{52165F6B-EB14-3848-82A4-5990F58DD95F}"/>
              </a:ext>
            </a:extLst>
          </p:cNvPr>
          <p:cNvSpPr/>
          <p:nvPr/>
        </p:nvSpPr>
        <p:spPr>
          <a:xfrm>
            <a:off x="350984" y="1769976"/>
            <a:ext cx="7777018" cy="461665"/>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 {}</a:t>
            </a:r>
            <a:endParaRPr lang="en-US" sz="2400" b="0" dirty="0">
              <a:solidFill>
                <a:srgbClr val="D4D4D4"/>
              </a:solidFill>
              <a:effectLst/>
              <a:latin typeface="Menlo" panose="020B0609030804020204" pitchFamily="49" charset="0"/>
            </a:endParaRPr>
          </a:p>
        </p:txBody>
      </p:sp>
      <p:sp>
        <p:nvSpPr>
          <p:cNvPr id="5" name="Rectangle 4">
            <a:extLst>
              <a:ext uri="{FF2B5EF4-FFF2-40B4-BE49-F238E27FC236}">
                <a16:creationId xmlns:a16="http://schemas.microsoft.com/office/drawing/2014/main" id="{287903A0-0996-E046-A062-80512CBFF733}"/>
              </a:ext>
            </a:extLst>
          </p:cNvPr>
          <p:cNvSpPr/>
          <p:nvPr/>
        </p:nvSpPr>
        <p:spPr>
          <a:xfrm>
            <a:off x="350984" y="2898090"/>
            <a:ext cx="8580583" cy="1569660"/>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predicate</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(level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6" name="TextBox 5">
            <a:extLst>
              <a:ext uri="{FF2B5EF4-FFF2-40B4-BE49-F238E27FC236}">
                <a16:creationId xmlns:a16="http://schemas.microsoft.com/office/drawing/2014/main" id="{F82EC2DD-A09C-1643-ACE1-95214CBA6375}"/>
              </a:ext>
            </a:extLst>
          </p:cNvPr>
          <p:cNvSpPr txBox="1"/>
          <p:nvPr/>
        </p:nvSpPr>
        <p:spPr>
          <a:xfrm>
            <a:off x="8373165" y="2444131"/>
            <a:ext cx="3408216" cy="1384995"/>
          </a:xfrm>
          <a:prstGeom prst="rect">
            <a:avLst/>
          </a:prstGeom>
          <a:noFill/>
        </p:spPr>
        <p:txBody>
          <a:bodyPr wrap="square" rtlCol="0">
            <a:spAutoFit/>
          </a:bodyPr>
          <a:lstStyle/>
          <a:p>
            <a:r>
              <a:rPr lang="en-US" sz="2800" dirty="0">
                <a:solidFill>
                  <a:schemeClr val="accent1"/>
                </a:solidFill>
              </a:rPr>
              <a:t>Define interfaces for existing components not being modeled</a:t>
            </a:r>
          </a:p>
        </p:txBody>
      </p:sp>
      <p:sp>
        <p:nvSpPr>
          <p:cNvPr id="2" name="Title 1">
            <a:extLst>
              <a:ext uri="{FF2B5EF4-FFF2-40B4-BE49-F238E27FC236}">
                <a16:creationId xmlns:a16="http://schemas.microsoft.com/office/drawing/2014/main" id="{789DDE05-25BA-FB4D-8007-68565119C44B}"/>
              </a:ext>
            </a:extLst>
          </p:cNvPr>
          <p:cNvSpPr>
            <a:spLocks noGrp="1"/>
          </p:cNvSpPr>
          <p:nvPr>
            <p:ph type="title"/>
          </p:nvPr>
        </p:nvSpPr>
        <p:spPr/>
        <p:txBody>
          <a:bodyPr/>
          <a:lstStyle/>
          <a:p>
            <a:r>
              <a:rPr lang="en-US" dirty="0"/>
              <a:t>Environment Abstraction</a:t>
            </a:r>
          </a:p>
        </p:txBody>
      </p:sp>
    </p:spTree>
    <p:extLst>
      <p:ext uri="{BB962C8B-B14F-4D97-AF65-F5344CB8AC3E}">
        <p14:creationId xmlns:p14="http://schemas.microsoft.com/office/powerpoint/2010/main" val="7107250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FEAFE35-D98A-F14A-8A58-AD5B26B64E98}"/>
              </a:ext>
            </a:extLst>
          </p:cNvPr>
          <p:cNvSpPr/>
          <p:nvPr/>
        </p:nvSpPr>
        <p:spPr>
          <a:xfrm>
            <a:off x="517236" y="409648"/>
            <a:ext cx="11203709" cy="6001643"/>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IdStation</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alarm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level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a:t>
            </a:r>
          </a:p>
          <a:p>
            <a:br>
              <a:rPr lang="en-US" sz="2400" dirty="0">
                <a:solidFill>
                  <a:srgbClr val="D4D4D4"/>
                </a:solidFill>
                <a:latin typeface="Menlo" panose="020B0609030804020204" pitchFamily="49" charset="0"/>
              </a:rPr>
            </a:br>
            <a:endParaRPr lang="en-US" sz="2400" dirty="0">
              <a:solidFill>
                <a:srgbClr val="C586C0"/>
              </a:solidFill>
              <a:latin typeface="Menlo" panose="020B0609030804020204" pitchFamily="49" charset="0"/>
            </a:endParaRPr>
          </a:p>
          <a:p>
            <a:r>
              <a:rPr lang="en-US" sz="2400" dirty="0">
                <a:solidFill>
                  <a:srgbClr val="C586C0"/>
                </a:solidFill>
                <a:latin typeface="Menlo" panose="020B0609030804020204" pitchFamily="49" charset="0"/>
              </a:rPr>
              <a:t>  method</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hasAccess</a:t>
            </a:r>
            <a:r>
              <a:rPr lang="en-US" sz="2400" dirty="0">
                <a:solidFill>
                  <a:srgbClr val="DCDCAA"/>
                </a:solidFill>
                <a:latin typeface="Menlo" panose="020B0609030804020204" pitchFamily="49" charset="0"/>
              </a:rPr>
              <a:t>_</a:t>
            </a:r>
            <a:r>
              <a:rPr lang="en-US" sz="2400" dirty="0">
                <a:solidFill>
                  <a:srgbClr val="D4D4D4"/>
                </a:solidFill>
                <a:latin typeface="Menlo" panose="020B0609030804020204" pitchFamily="49" charset="0"/>
              </a:rPr>
              <a:t>(t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requires</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this</a:t>
            </a:r>
            <a:r>
              <a:rPr lang="en-US" sz="2400" dirty="0" err="1">
                <a:solidFill>
                  <a:srgbClr val="D4D4D4"/>
                </a:solidFill>
                <a:latin typeface="Menlo" panose="020B0609030804020204" pitchFamily="49" charset="0"/>
              </a:rPr>
              <a:t>.alarm</a:t>
            </a:r>
            <a:endParaRPr lang="en-US" sz="2400" dirty="0">
              <a:solidFill>
                <a:srgbClr val="D4D4D4"/>
              </a:solidFill>
              <a:latin typeface="Menlo" panose="020B0609030804020204" pitchFamily="49" charset="0"/>
            </a:endParaRP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modifies</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this</a:t>
            </a:r>
            <a:r>
              <a:rPr lang="en-US" sz="2400" dirty="0" err="1">
                <a:solidFill>
                  <a:srgbClr val="D4D4D4"/>
                </a:solidFill>
                <a:latin typeface="Menlo" panose="020B0609030804020204" pitchFamily="49" charset="0"/>
              </a:rPr>
              <a:t>`alarm</a:t>
            </a:r>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alarm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(!alarm &amp;&amp; </a:t>
            </a:r>
            <a:r>
              <a:rPr lang="en-US" sz="2400" dirty="0" err="1">
                <a:solidFill>
                  <a:srgbClr val="D4D4D4"/>
                </a:solidFill>
                <a:latin typeface="Menlo" panose="020B0609030804020204" pitchFamily="49" charset="0"/>
              </a:rPr>
              <a:t>level.</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a:t>
            </a:r>
          </a:p>
          <a:p>
            <a:r>
              <a:rPr lang="en-US" sz="2400" b="0" dirty="0">
                <a:solidFill>
                  <a:srgbClr val="D4D4D4"/>
                </a:solidFill>
                <a:effectLst/>
                <a:latin typeface="Menlo" panose="020B0609030804020204" pitchFamily="49" charset="0"/>
              </a:rPr>
              <a:t>}</a:t>
            </a:r>
          </a:p>
        </p:txBody>
      </p:sp>
      <p:sp>
        <p:nvSpPr>
          <p:cNvPr id="4" name="Right Brace 3">
            <a:extLst>
              <a:ext uri="{FF2B5EF4-FFF2-40B4-BE49-F238E27FC236}">
                <a16:creationId xmlns:a16="http://schemas.microsoft.com/office/drawing/2014/main" id="{00B0A8DD-4341-EE48-98E5-14811A325A00}"/>
              </a:ext>
            </a:extLst>
          </p:cNvPr>
          <p:cNvSpPr/>
          <p:nvPr/>
        </p:nvSpPr>
        <p:spPr>
          <a:xfrm>
            <a:off x="6594768" y="729799"/>
            <a:ext cx="314036" cy="849746"/>
          </a:xfrm>
          <a:prstGeom prst="rightBrace">
            <a:avLst/>
          </a:prstGeom>
          <a:ln w="38100"/>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04419B05-85D7-DE41-ABAA-20125A16FC68}"/>
              </a:ext>
            </a:extLst>
          </p:cNvPr>
          <p:cNvSpPr txBox="1"/>
          <p:nvPr/>
        </p:nvSpPr>
        <p:spPr>
          <a:xfrm>
            <a:off x="7042731" y="923839"/>
            <a:ext cx="4234869" cy="461665"/>
          </a:xfrm>
          <a:prstGeom prst="rect">
            <a:avLst/>
          </a:prstGeom>
          <a:noFill/>
        </p:spPr>
        <p:txBody>
          <a:bodyPr wrap="square" rtlCol="0">
            <a:spAutoFit/>
          </a:bodyPr>
          <a:lstStyle/>
          <a:p>
            <a:r>
              <a:rPr lang="en-US" sz="2400" dirty="0">
                <a:solidFill>
                  <a:schemeClr val="accent1"/>
                </a:solidFill>
              </a:rPr>
              <a:t>Object state (additional input)</a:t>
            </a:r>
          </a:p>
        </p:txBody>
      </p:sp>
      <p:sp>
        <p:nvSpPr>
          <p:cNvPr id="7" name="Right Brace 6">
            <a:extLst>
              <a:ext uri="{FF2B5EF4-FFF2-40B4-BE49-F238E27FC236}">
                <a16:creationId xmlns:a16="http://schemas.microsoft.com/office/drawing/2014/main" id="{F2EBFC23-E3EF-FB46-9356-72DF3AF831A5}"/>
              </a:ext>
            </a:extLst>
          </p:cNvPr>
          <p:cNvSpPr/>
          <p:nvPr/>
        </p:nvSpPr>
        <p:spPr>
          <a:xfrm>
            <a:off x="9878290" y="3343564"/>
            <a:ext cx="314036" cy="2743197"/>
          </a:xfrm>
          <a:prstGeom prst="rightBrace">
            <a:avLst/>
          </a:prstGeom>
          <a:ln w="38100"/>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8C2BA77F-431C-0E46-93CE-14D4F683CD46}"/>
              </a:ext>
            </a:extLst>
          </p:cNvPr>
          <p:cNvSpPr txBox="1"/>
          <p:nvPr/>
        </p:nvSpPr>
        <p:spPr>
          <a:xfrm>
            <a:off x="10326257" y="4484329"/>
            <a:ext cx="1394687" cy="461665"/>
          </a:xfrm>
          <a:prstGeom prst="rect">
            <a:avLst/>
          </a:prstGeom>
          <a:noFill/>
        </p:spPr>
        <p:txBody>
          <a:bodyPr wrap="square" rtlCol="0">
            <a:spAutoFit/>
          </a:bodyPr>
          <a:lstStyle/>
          <a:p>
            <a:r>
              <a:rPr lang="en-US" sz="2400" dirty="0">
                <a:solidFill>
                  <a:schemeClr val="accent1"/>
                </a:solidFill>
              </a:rPr>
              <a:t>Contract</a:t>
            </a:r>
          </a:p>
        </p:txBody>
      </p:sp>
    </p:spTree>
    <p:extLst>
      <p:ext uri="{BB962C8B-B14F-4D97-AF65-F5344CB8AC3E}">
        <p14:creationId xmlns:p14="http://schemas.microsoft.com/office/powerpoint/2010/main" val="3640799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animBg="1"/>
      <p:bldP spid="8"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461</TotalTime>
  <Words>2103</Words>
  <Application>Microsoft Macintosh PowerPoint</Application>
  <PresentationFormat>Widescreen</PresentationFormat>
  <Paragraphs>367</Paragraphs>
  <Slides>28</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Menlo</vt:lpstr>
      <vt:lpstr>Office Theme</vt:lpstr>
      <vt:lpstr>Gradual Verification with Dafny</vt:lpstr>
      <vt:lpstr>PowerPoint Presentation</vt:lpstr>
      <vt:lpstr>PowerPoint Presentation</vt:lpstr>
      <vt:lpstr>PowerPoint Presentation</vt:lpstr>
      <vt:lpstr>Formal reasoning in Dafny</vt:lpstr>
      <vt:lpstr>PowerPoint Presentation</vt:lpstr>
      <vt:lpstr>PowerPoint Presentation</vt:lpstr>
      <vt:lpstr>Environment Abstraction</vt:lpstr>
      <vt:lpstr>PowerPoint Presentation</vt:lpstr>
      <vt:lpstr>Implementation</vt:lpstr>
      <vt:lpstr>Top-level Interface</vt:lpstr>
      <vt:lpstr>PowerPoint Presentation</vt:lpstr>
      <vt:lpstr>PowerPoint Presentation</vt:lpstr>
      <vt:lpstr>Common Unintended Subtleties in Contracts</vt:lpstr>
      <vt:lpstr>Gradual Verification</vt:lpstr>
      <vt:lpstr>Black Box Input Partitioning Tests</vt:lpstr>
      <vt:lpstr>Inputs for</vt:lpstr>
      <vt:lpstr>Inputs for</vt:lpstr>
      <vt:lpstr>Test for </vt:lpstr>
      <vt:lpstr>Input for</vt:lpstr>
      <vt:lpstr>Test for</vt:lpstr>
      <vt:lpstr>Assertions Library</vt:lpstr>
      <vt:lpstr>White Box MC/DC Coverage Tests </vt:lpstr>
      <vt:lpstr>Inputs to Exercise Paths </vt:lpstr>
      <vt:lpstr>PowerPoint Presentation</vt:lpstr>
      <vt:lpstr>Expect Runtime Check</vt:lpstr>
      <vt:lpstr>Dafny Cross Compiles Tests to Java and C#</vt:lpstr>
      <vt:lpstr>What is next? Automatic Test Generation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Gradual Verification with Dafny</dc:title>
  <dc:creator>Eric Mercer</dc:creator>
  <cp:lastModifiedBy>Eric Mercer</cp:lastModifiedBy>
  <cp:revision>53</cp:revision>
  <dcterms:created xsi:type="dcterms:W3CDTF">2022-04-21T20:18:25Z</dcterms:created>
  <dcterms:modified xsi:type="dcterms:W3CDTF">2022-04-22T21:00:07Z</dcterms:modified>
</cp:coreProperties>
</file>